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 id="2147483666"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c8b471943_0_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c8b47194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e0577551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e0577551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fe0577551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fe0577551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fe057755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fe057755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e057755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e057755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fe0577551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fe0577551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e0577551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e0577551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c8b47194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c8b47194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c8b47194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c8b47194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c8b47194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c8b47194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c8b471943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c8b47194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fe0577551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fe05775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c8b47194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c8b47194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c8b471943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c8b47194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fe0577551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fe0577551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fe057755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fe057755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fe057755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fe057755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fe0577551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fe0577551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fe057755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fe057755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fe0577551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fe057755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fe057755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fe057755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fe0577551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fe057755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chemeClr val="dk2"/>
              </a:buClr>
              <a:buSzPts val="3000"/>
              <a:buNone/>
              <a:defRPr>
                <a:solidFill>
                  <a:schemeClr val="dk2"/>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56" name="Google Shape;56;p14"/>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57" name="Google Shape;57;p14"/>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0" name="Google Shape;60;p1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1" name="Google Shape;61;p15"/>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4" name="Google Shape;64;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5" name="Google Shape;65;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66" name="Google Shape;66;p16"/>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9" name="Google Shape;69;p17"/>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8"/>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rtl="0">
              <a:spcBef>
                <a:spcPts val="0"/>
              </a:spcBef>
              <a:spcAft>
                <a:spcPts val="0"/>
              </a:spcAft>
              <a:buClr>
                <a:schemeClr val="dk1"/>
              </a:buClr>
              <a:buSzPts val="1800"/>
              <a:buNone/>
              <a:defRPr sz="1800">
                <a:solidFill>
                  <a:schemeClr val="dk1"/>
                </a:solidFill>
              </a:defRPr>
            </a:lvl1pPr>
          </a:lstStyle>
          <a:p>
            <a:endParaRPr/>
          </a:p>
        </p:txBody>
      </p:sp>
      <p:sp>
        <p:nvSpPr>
          <p:cNvPr id="72" name="Google Shape;72;p18"/>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9"/>
          <p:cNvSpPr txBox="1">
            <a:spLocks noGrp="1"/>
          </p:cNvSpPr>
          <p:nvPr>
            <p:ph type="sldNum" idx="12"/>
          </p:nvPr>
        </p:nvSpPr>
        <p:spPr>
          <a:xfrm>
            <a:off x="8556791"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Google Shape;52;p13"/>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SzPts val="3000"/>
              <a:buChar char="●"/>
              <a:defRPr sz="30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3" name="Google Shape;53;p1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20"/>
          <p:cNvSpPr txBox="1">
            <a:spLocks noGrp="1"/>
          </p:cNvSpPr>
          <p:nvPr>
            <p:ph type="subTitle" idx="1"/>
          </p:nvPr>
        </p:nvSpPr>
        <p:spPr>
          <a:xfrm>
            <a:off x="772875" y="35810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a:t>Report Guidelines</a:t>
            </a:r>
            <a:endParaRPr b="1"/>
          </a:p>
        </p:txBody>
      </p:sp>
      <p:sp>
        <p:nvSpPr>
          <p:cNvPr id="80" name="Google Shape;80;p20"/>
          <p:cNvSpPr txBox="1"/>
          <p:nvPr/>
        </p:nvSpPr>
        <p:spPr>
          <a:xfrm>
            <a:off x="275775" y="1030525"/>
            <a:ext cx="8708700" cy="3831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As this course will be using Gradescope to grade reports, the number of slides needs to match with the template that we provide. It is imperative that you provide the answers in the designated space. Please do not change the template or add additional slides. Assignments will not be graded if answers appear in the wrong location.</a:t>
            </a:r>
            <a:br>
              <a:rPr lang="en-GB"/>
            </a:br>
            <a:endParaRPr/>
          </a:p>
          <a:p>
            <a:pPr marL="457200" lvl="0" indent="-317500" algn="l" rtl="0">
              <a:spcBef>
                <a:spcPts val="0"/>
              </a:spcBef>
              <a:spcAft>
                <a:spcPts val="0"/>
              </a:spcAft>
              <a:buSzPts val="1400"/>
              <a:buChar char="●"/>
            </a:pPr>
            <a:r>
              <a:rPr lang="en-GB"/>
              <a:t>Each image should be 2MB or lesser before being pasted in the template. This is done to reduce file size and make grading easier.</a:t>
            </a:r>
            <a:br>
              <a:rPr lang="en-GB"/>
            </a:br>
            <a:endParaRPr/>
          </a:p>
          <a:p>
            <a:pPr marL="457200" lvl="0" indent="-317500" algn="l" rtl="0">
              <a:spcBef>
                <a:spcPts val="0"/>
              </a:spcBef>
              <a:spcAft>
                <a:spcPts val="0"/>
              </a:spcAft>
              <a:buSzPts val="1400"/>
              <a:buChar char="●"/>
            </a:pPr>
            <a:r>
              <a:rPr lang="en-GB"/>
              <a:t>Questions will be in blue. Please </a:t>
            </a:r>
            <a:r>
              <a:rPr lang="en-GB" b="1"/>
              <a:t>do not remove</a:t>
            </a:r>
            <a:r>
              <a:rPr lang="en-GB"/>
              <a:t> the questions from the slides. </a:t>
            </a:r>
            <a:br>
              <a:rPr lang="en-GB"/>
            </a:br>
            <a:endParaRPr/>
          </a:p>
          <a:p>
            <a:pPr marL="457200" lvl="0" indent="-317500" algn="l" rtl="0">
              <a:spcBef>
                <a:spcPts val="0"/>
              </a:spcBef>
              <a:spcAft>
                <a:spcPts val="0"/>
              </a:spcAft>
              <a:buSzPts val="1400"/>
              <a:buChar char="●"/>
            </a:pPr>
            <a:r>
              <a:rPr lang="en-GB"/>
              <a:t>We expect thoughtful answers that provide clear explanations.  Short, one line answers will not receive the full score. Your answers should ideally fit in the space provided. </a:t>
            </a:r>
            <a:br>
              <a:rPr lang="en-GB"/>
            </a:br>
            <a:endParaRPr/>
          </a:p>
          <a:p>
            <a:pPr marL="457200" lvl="0" indent="-317500" algn="l" rtl="0">
              <a:spcBef>
                <a:spcPts val="0"/>
              </a:spcBef>
              <a:spcAft>
                <a:spcPts val="0"/>
              </a:spcAft>
              <a:buSzPts val="1400"/>
              <a:buChar char="●"/>
            </a:pPr>
            <a:r>
              <a:rPr lang="en-GB"/>
              <a:t>When you are done, convert your template report to a PDF and then check it to see if it looks okay! Students often end up with lines cut off on slide bottoms.  We can only grade what appears in the report.</a:t>
            </a:r>
            <a:endParaRPr/>
          </a:p>
          <a:p>
            <a:pPr marL="457200" lvl="0" indent="0" algn="l" rtl="0">
              <a:spcBef>
                <a:spcPts val="0"/>
              </a:spcBef>
              <a:spcAft>
                <a:spcPts val="0"/>
              </a:spcAft>
              <a:buNone/>
            </a:pPr>
            <a:r>
              <a:rPr lang="en-GB" b="1" u="sng"/>
              <a:t>				</a:t>
            </a:r>
            <a:r>
              <a:rPr lang="en-GB" b="1" u="sng">
                <a:solidFill>
                  <a:srgbClr val="FF0000"/>
                </a:solidFill>
              </a:rPr>
              <a:t>DELETE THIS SLIDE BEFORE YOU SUBMIT</a:t>
            </a:r>
            <a:endParaRPr b="1" u="sng">
              <a:solidFill>
                <a:srgbClr val="FF0000"/>
              </a:solidFill>
            </a:endParaRPr>
          </a:p>
          <a:p>
            <a:pPr marL="1371600" lvl="0" indent="457200" algn="l" rtl="0">
              <a:spcBef>
                <a:spcPts val="0"/>
              </a:spcBef>
              <a:spcAft>
                <a:spcPts val="0"/>
              </a:spcAft>
              <a:buNone/>
            </a:pPr>
            <a:endParaRPr>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Sign Detection - Warning</a:t>
            </a:r>
            <a:endParaRPr/>
          </a:p>
        </p:txBody>
      </p:sp>
      <p:sp>
        <p:nvSpPr>
          <p:cNvPr id="150" name="Google Shape;150;p29"/>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346, 751</a:t>
            </a:r>
            <a:endParaRPr dirty="0"/>
          </a:p>
        </p:txBody>
      </p:sp>
      <p:sp>
        <p:nvSpPr>
          <p:cNvPr id="151" name="Google Shape;151;p29"/>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ps2-2-a-4.png</a:t>
            </a:r>
            <a:endParaRPr/>
          </a:p>
        </p:txBody>
      </p:sp>
      <p:pic>
        <p:nvPicPr>
          <p:cNvPr id="2" name="Picture 1">
            <a:extLst>
              <a:ext uri="{FF2B5EF4-FFF2-40B4-BE49-F238E27FC236}">
                <a16:creationId xmlns:a16="http://schemas.microsoft.com/office/drawing/2014/main" id="{DD4056E5-CC98-B94B-9E0A-85CEE709C9E1}"/>
              </a:ext>
            </a:extLst>
          </p:cNvPr>
          <p:cNvPicPr>
            <a:picLocks noChangeAspect="1"/>
          </p:cNvPicPr>
          <p:nvPr/>
        </p:nvPicPr>
        <p:blipFill>
          <a:blip r:embed="rId3"/>
          <a:stretch>
            <a:fillRect/>
          </a:stretch>
        </p:blipFill>
        <p:spPr>
          <a:xfrm>
            <a:off x="633450" y="1101675"/>
            <a:ext cx="4070286" cy="30527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Sign Detection - Yield</a:t>
            </a:r>
            <a:endParaRPr/>
          </a:p>
        </p:txBody>
      </p:sp>
      <p:sp>
        <p:nvSpPr>
          <p:cNvPr id="158" name="Google Shape;158;p30"/>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188, 309</a:t>
            </a:r>
            <a:endParaRPr dirty="0"/>
          </a:p>
        </p:txBody>
      </p:sp>
      <p:sp>
        <p:nvSpPr>
          <p:cNvPr id="159" name="Google Shape;159;p30"/>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ps2-2-a-5.png</a:t>
            </a:r>
            <a:endParaRPr/>
          </a:p>
        </p:txBody>
      </p:sp>
      <p:pic>
        <p:nvPicPr>
          <p:cNvPr id="2" name="Picture 1">
            <a:extLst>
              <a:ext uri="{FF2B5EF4-FFF2-40B4-BE49-F238E27FC236}">
                <a16:creationId xmlns:a16="http://schemas.microsoft.com/office/drawing/2014/main" id="{75415278-0CDC-6E4F-92B1-735218448274}"/>
              </a:ext>
            </a:extLst>
          </p:cNvPr>
          <p:cNvPicPr>
            <a:picLocks noChangeAspect="1"/>
          </p:cNvPicPr>
          <p:nvPr/>
        </p:nvPicPr>
        <p:blipFill>
          <a:blip r:embed="rId3"/>
          <a:stretch>
            <a:fillRect/>
          </a:stretch>
        </p:blipFill>
        <p:spPr>
          <a:xfrm>
            <a:off x="633450" y="1101675"/>
            <a:ext cx="4231037" cy="31732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Multiple sign detection</a:t>
            </a:r>
            <a:endParaRPr/>
          </a:p>
        </p:txBody>
      </p:sp>
      <p:sp>
        <p:nvSpPr>
          <p:cNvPr id="166" name="Google Shape;166;p31"/>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p:txBody>
      </p:sp>
      <p:sp>
        <p:nvSpPr>
          <p:cNvPr id="167" name="Google Shape;167;p31"/>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ps2-3-a-1.png</a:t>
            </a:r>
            <a:endParaRPr/>
          </a:p>
        </p:txBody>
      </p:sp>
      <p:pic>
        <p:nvPicPr>
          <p:cNvPr id="2" name="Picture 1">
            <a:extLst>
              <a:ext uri="{FF2B5EF4-FFF2-40B4-BE49-F238E27FC236}">
                <a16:creationId xmlns:a16="http://schemas.microsoft.com/office/drawing/2014/main" id="{CFE0109A-D1BC-274A-818C-2F600F04503E}"/>
              </a:ext>
            </a:extLst>
          </p:cNvPr>
          <p:cNvPicPr>
            <a:picLocks noChangeAspect="1"/>
          </p:cNvPicPr>
          <p:nvPr/>
        </p:nvPicPr>
        <p:blipFill>
          <a:blip r:embed="rId3"/>
          <a:stretch>
            <a:fillRect/>
          </a:stretch>
        </p:blipFill>
        <p:spPr>
          <a:xfrm>
            <a:off x="457200" y="1302843"/>
            <a:ext cx="4732315" cy="2839389"/>
          </a:xfrm>
          <a:prstGeom prst="rect">
            <a:avLst/>
          </a:prstGeom>
        </p:spPr>
      </p:pic>
      <p:graphicFrame>
        <p:nvGraphicFramePr>
          <p:cNvPr id="4" name="Table 3">
            <a:extLst>
              <a:ext uri="{FF2B5EF4-FFF2-40B4-BE49-F238E27FC236}">
                <a16:creationId xmlns:a16="http://schemas.microsoft.com/office/drawing/2014/main" id="{A00C63C6-CCEA-8E46-B73D-BA3EB928A3E2}"/>
              </a:ext>
            </a:extLst>
          </p:cNvPr>
          <p:cNvGraphicFramePr>
            <a:graphicFrameLocks noGrp="1"/>
          </p:cNvGraphicFramePr>
          <p:nvPr>
            <p:extLst>
              <p:ext uri="{D42A27DB-BD31-4B8C-83A1-F6EECF244321}">
                <p14:modId xmlns:p14="http://schemas.microsoft.com/office/powerpoint/2010/main" val="1675623178"/>
              </p:ext>
            </p:extLst>
          </p:nvPr>
        </p:nvGraphicFramePr>
        <p:xfrm>
          <a:off x="5309616" y="1302843"/>
          <a:ext cx="3596640" cy="1451796"/>
        </p:xfrm>
        <a:graphic>
          <a:graphicData uri="http://schemas.openxmlformats.org/drawingml/2006/table">
            <a:tbl>
              <a:tblPr firstRow="1" bandRow="1">
                <a:tableStyleId>{5C22544A-7EE6-4342-B048-85BDC9FD1C3A}</a:tableStyleId>
              </a:tblPr>
              <a:tblGrid>
                <a:gridCol w="1798320">
                  <a:extLst>
                    <a:ext uri="{9D8B030D-6E8A-4147-A177-3AD203B41FA5}">
                      <a16:colId xmlns:a16="http://schemas.microsoft.com/office/drawing/2014/main" val="2779004186"/>
                    </a:ext>
                  </a:extLst>
                </a:gridCol>
                <a:gridCol w="1798320">
                  <a:extLst>
                    <a:ext uri="{9D8B030D-6E8A-4147-A177-3AD203B41FA5}">
                      <a16:colId xmlns:a16="http://schemas.microsoft.com/office/drawing/2014/main" val="3592642777"/>
                    </a:ext>
                  </a:extLst>
                </a:gridCol>
              </a:tblGrid>
              <a:tr h="362949">
                <a:tc>
                  <a:txBody>
                    <a:bodyPr/>
                    <a:lstStyle/>
                    <a:p>
                      <a:r>
                        <a:rPr lang="en-US" dirty="0"/>
                        <a:t>Coordinates</a:t>
                      </a:r>
                    </a:p>
                  </a:txBody>
                  <a:tcPr/>
                </a:tc>
                <a:tc>
                  <a:txBody>
                    <a:bodyPr/>
                    <a:lstStyle/>
                    <a:p>
                      <a:r>
                        <a:rPr lang="en-US" dirty="0"/>
                        <a:t>Name</a:t>
                      </a:r>
                    </a:p>
                  </a:txBody>
                  <a:tcPr/>
                </a:tc>
                <a:extLst>
                  <a:ext uri="{0D108BD9-81ED-4DB2-BD59-A6C34878D82A}">
                    <a16:rowId xmlns:a16="http://schemas.microsoft.com/office/drawing/2014/main" val="3373205400"/>
                  </a:ext>
                </a:extLst>
              </a:tr>
              <a:tr h="362949">
                <a:tc>
                  <a:txBody>
                    <a:bodyPr/>
                    <a:lstStyle/>
                    <a:p>
                      <a:r>
                        <a:rPr lang="en-US" dirty="0"/>
                        <a:t>(148, 548)</a:t>
                      </a:r>
                    </a:p>
                  </a:txBody>
                  <a:tcPr/>
                </a:tc>
                <a:tc>
                  <a:txBody>
                    <a:bodyPr/>
                    <a:lstStyle/>
                    <a:p>
                      <a:r>
                        <a:rPr lang="en-US" dirty="0"/>
                        <a:t>stop</a:t>
                      </a:r>
                    </a:p>
                  </a:txBody>
                  <a:tcPr/>
                </a:tc>
                <a:extLst>
                  <a:ext uri="{0D108BD9-81ED-4DB2-BD59-A6C34878D82A}">
                    <a16:rowId xmlns:a16="http://schemas.microsoft.com/office/drawing/2014/main" val="3161869528"/>
                  </a:ext>
                </a:extLst>
              </a:tr>
              <a:tr h="362949">
                <a:tc>
                  <a:txBody>
                    <a:bodyPr/>
                    <a:lstStyle/>
                    <a:p>
                      <a:r>
                        <a:rPr lang="en-US" dirty="0"/>
                        <a:t>(350, 855)</a:t>
                      </a:r>
                    </a:p>
                  </a:txBody>
                  <a:tcPr/>
                </a:tc>
                <a:tc>
                  <a:txBody>
                    <a:bodyPr/>
                    <a:lstStyle/>
                    <a:p>
                      <a:r>
                        <a:rPr lang="en-US" dirty="0"/>
                        <a:t>construction</a:t>
                      </a:r>
                    </a:p>
                  </a:txBody>
                  <a:tcPr/>
                </a:tc>
                <a:extLst>
                  <a:ext uri="{0D108BD9-81ED-4DB2-BD59-A6C34878D82A}">
                    <a16:rowId xmlns:a16="http://schemas.microsoft.com/office/drawing/2014/main" val="3680659749"/>
                  </a:ext>
                </a:extLst>
              </a:tr>
              <a:tr h="362949">
                <a:tc>
                  <a:txBody>
                    <a:bodyPr/>
                    <a:lstStyle/>
                    <a:p>
                      <a:r>
                        <a:rPr lang="en-US" dirty="0"/>
                        <a:t>(448, 150)</a:t>
                      </a:r>
                    </a:p>
                  </a:txBody>
                  <a:tcPr/>
                </a:tc>
                <a:tc>
                  <a:txBody>
                    <a:bodyPr/>
                    <a:lstStyle/>
                    <a:p>
                      <a:r>
                        <a:rPr lang="en-US" dirty="0" err="1"/>
                        <a:t>no_entry</a:t>
                      </a:r>
                      <a:endParaRPr lang="en-US" dirty="0"/>
                    </a:p>
                  </a:txBody>
                  <a:tcPr/>
                </a:tc>
                <a:extLst>
                  <a:ext uri="{0D108BD9-81ED-4DB2-BD59-A6C34878D82A}">
                    <a16:rowId xmlns:a16="http://schemas.microsoft.com/office/drawing/2014/main" val="419409546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Multiple sign detection</a:t>
            </a:r>
            <a:endParaRPr/>
          </a:p>
        </p:txBody>
      </p:sp>
      <p:sp>
        <p:nvSpPr>
          <p:cNvPr id="174" name="Google Shape;174;p32"/>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5" name="Google Shape;175;p32"/>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ps2-3-a-2.png</a:t>
            </a:r>
            <a:endParaRPr/>
          </a:p>
        </p:txBody>
      </p:sp>
      <p:pic>
        <p:nvPicPr>
          <p:cNvPr id="2" name="Picture 1">
            <a:extLst>
              <a:ext uri="{FF2B5EF4-FFF2-40B4-BE49-F238E27FC236}">
                <a16:creationId xmlns:a16="http://schemas.microsoft.com/office/drawing/2014/main" id="{C7BE1A40-E99C-DE4A-9A8E-88AB1B6349B0}"/>
              </a:ext>
            </a:extLst>
          </p:cNvPr>
          <p:cNvPicPr>
            <a:picLocks noChangeAspect="1"/>
          </p:cNvPicPr>
          <p:nvPr/>
        </p:nvPicPr>
        <p:blipFill>
          <a:blip r:embed="rId3"/>
          <a:stretch>
            <a:fillRect/>
          </a:stretch>
        </p:blipFill>
        <p:spPr>
          <a:xfrm>
            <a:off x="322326" y="1185050"/>
            <a:ext cx="4943877" cy="2966326"/>
          </a:xfrm>
          <a:prstGeom prst="rect">
            <a:avLst/>
          </a:prstGeom>
        </p:spPr>
      </p:pic>
      <p:graphicFrame>
        <p:nvGraphicFramePr>
          <p:cNvPr id="3" name="Table 2">
            <a:extLst>
              <a:ext uri="{FF2B5EF4-FFF2-40B4-BE49-F238E27FC236}">
                <a16:creationId xmlns:a16="http://schemas.microsoft.com/office/drawing/2014/main" id="{447D0A39-0395-AE44-A5D9-897B04A7FFA4}"/>
              </a:ext>
            </a:extLst>
          </p:cNvPr>
          <p:cNvGraphicFramePr>
            <a:graphicFrameLocks noGrp="1"/>
          </p:cNvGraphicFramePr>
          <p:nvPr>
            <p:extLst>
              <p:ext uri="{D42A27DB-BD31-4B8C-83A1-F6EECF244321}">
                <p14:modId xmlns:p14="http://schemas.microsoft.com/office/powerpoint/2010/main" val="3597750568"/>
              </p:ext>
            </p:extLst>
          </p:nvPr>
        </p:nvGraphicFramePr>
        <p:xfrm>
          <a:off x="5395500" y="1185050"/>
          <a:ext cx="3291300" cy="2529840"/>
        </p:xfrm>
        <a:graphic>
          <a:graphicData uri="http://schemas.openxmlformats.org/drawingml/2006/table">
            <a:tbl>
              <a:tblPr firstRow="1" bandRow="1">
                <a:tableStyleId>{5C22544A-7EE6-4342-B048-85BDC9FD1C3A}</a:tableStyleId>
              </a:tblPr>
              <a:tblGrid>
                <a:gridCol w="1645650">
                  <a:extLst>
                    <a:ext uri="{9D8B030D-6E8A-4147-A177-3AD203B41FA5}">
                      <a16:colId xmlns:a16="http://schemas.microsoft.com/office/drawing/2014/main" val="2442084982"/>
                    </a:ext>
                  </a:extLst>
                </a:gridCol>
                <a:gridCol w="1645650">
                  <a:extLst>
                    <a:ext uri="{9D8B030D-6E8A-4147-A177-3AD203B41FA5}">
                      <a16:colId xmlns:a16="http://schemas.microsoft.com/office/drawing/2014/main" val="3724425024"/>
                    </a:ext>
                  </a:extLst>
                </a:gridCol>
              </a:tblGrid>
              <a:tr h="370840">
                <a:tc>
                  <a:txBody>
                    <a:bodyPr/>
                    <a:lstStyle/>
                    <a:p>
                      <a:r>
                        <a:rPr lang="en-US" dirty="0"/>
                        <a:t>Coordinates</a:t>
                      </a:r>
                    </a:p>
                  </a:txBody>
                  <a:tcPr/>
                </a:tc>
                <a:tc>
                  <a:txBody>
                    <a:bodyPr/>
                    <a:lstStyle/>
                    <a:p>
                      <a:r>
                        <a:rPr lang="en-US" dirty="0"/>
                        <a:t>Name</a:t>
                      </a:r>
                    </a:p>
                  </a:txBody>
                  <a:tcPr/>
                </a:tc>
                <a:extLst>
                  <a:ext uri="{0D108BD9-81ED-4DB2-BD59-A6C34878D82A}">
                    <a16:rowId xmlns:a16="http://schemas.microsoft.com/office/drawing/2014/main" val="4247879797"/>
                  </a:ext>
                </a:extLst>
              </a:tr>
              <a:tr h="370840">
                <a:tc>
                  <a:txBody>
                    <a:bodyPr/>
                    <a:lstStyle/>
                    <a:p>
                      <a:r>
                        <a:rPr lang="en-US" dirty="0"/>
                        <a:t>(336, 112)</a:t>
                      </a:r>
                    </a:p>
                  </a:txBody>
                  <a:tcPr/>
                </a:tc>
                <a:tc>
                  <a:txBody>
                    <a:bodyPr/>
                    <a:lstStyle/>
                    <a:p>
                      <a:r>
                        <a:rPr lang="en-US" dirty="0" err="1"/>
                        <a:t>traffic_light</a:t>
                      </a:r>
                      <a:endParaRPr lang="en-US" dirty="0"/>
                    </a:p>
                  </a:txBody>
                  <a:tcPr/>
                </a:tc>
                <a:extLst>
                  <a:ext uri="{0D108BD9-81ED-4DB2-BD59-A6C34878D82A}">
                    <a16:rowId xmlns:a16="http://schemas.microsoft.com/office/drawing/2014/main" val="2390931398"/>
                  </a:ext>
                </a:extLst>
              </a:tr>
              <a:tr h="370840">
                <a:tc>
                  <a:txBody>
                    <a:bodyPr/>
                    <a:lstStyle/>
                    <a:p>
                      <a:r>
                        <a:rPr lang="en-US" dirty="0"/>
                        <a:t>(336, 236)</a:t>
                      </a:r>
                    </a:p>
                  </a:txBody>
                  <a:tcPr/>
                </a:tc>
                <a:tc>
                  <a:txBody>
                    <a:bodyPr/>
                    <a:lstStyle/>
                    <a:p>
                      <a:r>
                        <a:rPr lang="en-US" dirty="0" err="1"/>
                        <a:t>no_entry</a:t>
                      </a:r>
                      <a:endParaRPr lang="en-US" dirty="0"/>
                    </a:p>
                  </a:txBody>
                  <a:tcPr/>
                </a:tc>
                <a:extLst>
                  <a:ext uri="{0D108BD9-81ED-4DB2-BD59-A6C34878D82A}">
                    <a16:rowId xmlns:a16="http://schemas.microsoft.com/office/drawing/2014/main" val="3297283888"/>
                  </a:ext>
                </a:extLst>
              </a:tr>
              <a:tr h="370840">
                <a:tc>
                  <a:txBody>
                    <a:bodyPr/>
                    <a:lstStyle/>
                    <a:p>
                      <a:r>
                        <a:rPr lang="en-US" dirty="0"/>
                        <a:t>(348,348)</a:t>
                      </a:r>
                    </a:p>
                  </a:txBody>
                  <a:tcPr/>
                </a:tc>
                <a:tc>
                  <a:txBody>
                    <a:bodyPr/>
                    <a:lstStyle/>
                    <a:p>
                      <a:r>
                        <a:rPr lang="en-US" dirty="0"/>
                        <a:t>stop</a:t>
                      </a:r>
                    </a:p>
                  </a:txBody>
                  <a:tcPr/>
                </a:tc>
                <a:extLst>
                  <a:ext uri="{0D108BD9-81ED-4DB2-BD59-A6C34878D82A}">
                    <a16:rowId xmlns:a16="http://schemas.microsoft.com/office/drawing/2014/main" val="3527983569"/>
                  </a:ext>
                </a:extLst>
              </a:tr>
              <a:tr h="370840">
                <a:tc>
                  <a:txBody>
                    <a:bodyPr/>
                    <a:lstStyle/>
                    <a:p>
                      <a:r>
                        <a:rPr lang="en-US" dirty="0"/>
                        <a:t>(334,507)</a:t>
                      </a:r>
                    </a:p>
                  </a:txBody>
                  <a:tcPr/>
                </a:tc>
                <a:tc>
                  <a:txBody>
                    <a:bodyPr/>
                    <a:lstStyle/>
                    <a:p>
                      <a:r>
                        <a:rPr lang="en-US" dirty="0"/>
                        <a:t>yield</a:t>
                      </a:r>
                    </a:p>
                  </a:txBody>
                  <a:tcPr/>
                </a:tc>
                <a:extLst>
                  <a:ext uri="{0D108BD9-81ED-4DB2-BD59-A6C34878D82A}">
                    <a16:rowId xmlns:a16="http://schemas.microsoft.com/office/drawing/2014/main" val="1616415774"/>
                  </a:ext>
                </a:extLst>
              </a:tr>
              <a:tr h="370840">
                <a:tc>
                  <a:txBody>
                    <a:bodyPr/>
                    <a:lstStyle/>
                    <a:p>
                      <a:r>
                        <a:rPr lang="en-US" dirty="0"/>
                        <a:t>(346, 651)</a:t>
                      </a:r>
                    </a:p>
                  </a:txBody>
                  <a:tcPr/>
                </a:tc>
                <a:tc>
                  <a:txBody>
                    <a:bodyPr/>
                    <a:lstStyle/>
                    <a:p>
                      <a:r>
                        <a:rPr lang="en-US" dirty="0"/>
                        <a:t>construction</a:t>
                      </a:r>
                    </a:p>
                  </a:txBody>
                  <a:tcPr/>
                </a:tc>
                <a:extLst>
                  <a:ext uri="{0D108BD9-81ED-4DB2-BD59-A6C34878D82A}">
                    <a16:rowId xmlns:a16="http://schemas.microsoft.com/office/drawing/2014/main" val="1259416390"/>
                  </a:ext>
                </a:extLst>
              </a:tr>
              <a:tr h="208764">
                <a:tc>
                  <a:txBody>
                    <a:bodyPr/>
                    <a:lstStyle/>
                    <a:p>
                      <a:r>
                        <a:rPr lang="en-US" dirty="0"/>
                        <a:t>(350, 805)</a:t>
                      </a:r>
                    </a:p>
                  </a:txBody>
                  <a:tcPr/>
                </a:tc>
                <a:tc>
                  <a:txBody>
                    <a:bodyPr/>
                    <a:lstStyle/>
                    <a:p>
                      <a:r>
                        <a:rPr lang="en-US" dirty="0"/>
                        <a:t>warning</a:t>
                      </a:r>
                    </a:p>
                  </a:txBody>
                  <a:tcPr/>
                </a:tc>
                <a:extLst>
                  <a:ext uri="{0D108BD9-81ED-4DB2-BD59-A6C34878D82A}">
                    <a16:rowId xmlns:a16="http://schemas.microsoft.com/office/drawing/2014/main" val="1246550308"/>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Multiple sign detection with noise</a:t>
            </a:r>
            <a:endParaRPr/>
          </a:p>
        </p:txBody>
      </p:sp>
      <p:sp>
        <p:nvSpPr>
          <p:cNvPr id="182" name="Google Shape;182;p33"/>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3" name="Google Shape;183;p33"/>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ps2-4-a-1.png</a:t>
            </a:r>
            <a:endParaRPr/>
          </a:p>
        </p:txBody>
      </p:sp>
      <p:pic>
        <p:nvPicPr>
          <p:cNvPr id="2" name="Picture 1">
            <a:extLst>
              <a:ext uri="{FF2B5EF4-FFF2-40B4-BE49-F238E27FC236}">
                <a16:creationId xmlns:a16="http://schemas.microsoft.com/office/drawing/2014/main" id="{D9FA691F-4A18-0C4E-82C0-4EAAF8D7FC91}"/>
              </a:ext>
            </a:extLst>
          </p:cNvPr>
          <p:cNvPicPr>
            <a:picLocks noChangeAspect="1"/>
          </p:cNvPicPr>
          <p:nvPr/>
        </p:nvPicPr>
        <p:blipFill>
          <a:blip r:embed="rId3"/>
          <a:stretch>
            <a:fillRect/>
          </a:stretch>
        </p:blipFill>
        <p:spPr>
          <a:xfrm>
            <a:off x="537075" y="1249976"/>
            <a:ext cx="4758228" cy="2854937"/>
          </a:xfrm>
          <a:prstGeom prst="rect">
            <a:avLst/>
          </a:prstGeom>
        </p:spPr>
      </p:pic>
      <p:graphicFrame>
        <p:nvGraphicFramePr>
          <p:cNvPr id="7" name="Table 6">
            <a:extLst>
              <a:ext uri="{FF2B5EF4-FFF2-40B4-BE49-F238E27FC236}">
                <a16:creationId xmlns:a16="http://schemas.microsoft.com/office/drawing/2014/main" id="{C411615B-EAA7-A843-A11E-76A0D51D6CC1}"/>
              </a:ext>
            </a:extLst>
          </p:cNvPr>
          <p:cNvGraphicFramePr>
            <a:graphicFrameLocks noGrp="1"/>
          </p:cNvGraphicFramePr>
          <p:nvPr>
            <p:extLst>
              <p:ext uri="{D42A27DB-BD31-4B8C-83A1-F6EECF244321}">
                <p14:modId xmlns:p14="http://schemas.microsoft.com/office/powerpoint/2010/main" val="645970250"/>
              </p:ext>
            </p:extLst>
          </p:nvPr>
        </p:nvGraphicFramePr>
        <p:xfrm>
          <a:off x="5424406" y="1302843"/>
          <a:ext cx="3481850" cy="1814745"/>
        </p:xfrm>
        <a:graphic>
          <a:graphicData uri="http://schemas.openxmlformats.org/drawingml/2006/table">
            <a:tbl>
              <a:tblPr firstRow="1" bandRow="1">
                <a:tableStyleId>{5C22544A-7EE6-4342-B048-85BDC9FD1C3A}</a:tableStyleId>
              </a:tblPr>
              <a:tblGrid>
                <a:gridCol w="1740925">
                  <a:extLst>
                    <a:ext uri="{9D8B030D-6E8A-4147-A177-3AD203B41FA5}">
                      <a16:colId xmlns:a16="http://schemas.microsoft.com/office/drawing/2014/main" val="2779004186"/>
                    </a:ext>
                  </a:extLst>
                </a:gridCol>
                <a:gridCol w="1740925">
                  <a:extLst>
                    <a:ext uri="{9D8B030D-6E8A-4147-A177-3AD203B41FA5}">
                      <a16:colId xmlns:a16="http://schemas.microsoft.com/office/drawing/2014/main" val="3592642777"/>
                    </a:ext>
                  </a:extLst>
                </a:gridCol>
              </a:tblGrid>
              <a:tr h="362949">
                <a:tc>
                  <a:txBody>
                    <a:bodyPr/>
                    <a:lstStyle/>
                    <a:p>
                      <a:r>
                        <a:rPr lang="en-US" dirty="0"/>
                        <a:t>Coordinates</a:t>
                      </a:r>
                    </a:p>
                  </a:txBody>
                  <a:tcPr/>
                </a:tc>
                <a:tc>
                  <a:txBody>
                    <a:bodyPr/>
                    <a:lstStyle/>
                    <a:p>
                      <a:r>
                        <a:rPr lang="en-US" dirty="0"/>
                        <a:t>Name</a:t>
                      </a:r>
                    </a:p>
                  </a:txBody>
                  <a:tcPr/>
                </a:tc>
                <a:extLst>
                  <a:ext uri="{0D108BD9-81ED-4DB2-BD59-A6C34878D82A}">
                    <a16:rowId xmlns:a16="http://schemas.microsoft.com/office/drawing/2014/main" val="3373205400"/>
                  </a:ext>
                </a:extLst>
              </a:tr>
              <a:tr h="362949">
                <a:tc>
                  <a:txBody>
                    <a:bodyPr/>
                    <a:lstStyle/>
                    <a:p>
                      <a:r>
                        <a:rPr lang="en-US" dirty="0"/>
                        <a:t>(333,157)</a:t>
                      </a:r>
                    </a:p>
                  </a:txBody>
                  <a:tcPr/>
                </a:tc>
                <a:tc>
                  <a:txBody>
                    <a:bodyPr/>
                    <a:lstStyle/>
                    <a:p>
                      <a:r>
                        <a:rPr lang="en-US" dirty="0"/>
                        <a:t>yield</a:t>
                      </a:r>
                    </a:p>
                  </a:txBody>
                  <a:tcPr/>
                </a:tc>
                <a:extLst>
                  <a:ext uri="{0D108BD9-81ED-4DB2-BD59-A6C34878D82A}">
                    <a16:rowId xmlns:a16="http://schemas.microsoft.com/office/drawing/2014/main" val="3161869528"/>
                  </a:ext>
                </a:extLst>
              </a:tr>
              <a:tr h="362949">
                <a:tc>
                  <a:txBody>
                    <a:bodyPr/>
                    <a:lstStyle/>
                    <a:p>
                      <a:r>
                        <a:rPr lang="en-US" dirty="0"/>
                        <a:t>(448,408)</a:t>
                      </a:r>
                    </a:p>
                  </a:txBody>
                  <a:tcPr/>
                </a:tc>
                <a:tc>
                  <a:txBody>
                    <a:bodyPr/>
                    <a:lstStyle/>
                    <a:p>
                      <a:r>
                        <a:rPr lang="en-US" dirty="0"/>
                        <a:t>warning</a:t>
                      </a:r>
                    </a:p>
                  </a:txBody>
                  <a:tcPr/>
                </a:tc>
                <a:extLst>
                  <a:ext uri="{0D108BD9-81ED-4DB2-BD59-A6C34878D82A}">
                    <a16:rowId xmlns:a16="http://schemas.microsoft.com/office/drawing/2014/main" val="3680659749"/>
                  </a:ext>
                </a:extLst>
              </a:tr>
              <a:tr h="362949">
                <a:tc>
                  <a:txBody>
                    <a:bodyPr/>
                    <a:lstStyle/>
                    <a:p>
                      <a:r>
                        <a:rPr lang="en-US" dirty="0"/>
                        <a:t>(244, 644)</a:t>
                      </a:r>
                    </a:p>
                  </a:txBody>
                  <a:tcPr/>
                </a:tc>
                <a:tc>
                  <a:txBody>
                    <a:bodyPr/>
                    <a:lstStyle/>
                    <a:p>
                      <a:r>
                        <a:rPr lang="en-US" dirty="0" err="1"/>
                        <a:t>no_entry</a:t>
                      </a:r>
                      <a:endParaRPr lang="en-US" dirty="0"/>
                    </a:p>
                  </a:txBody>
                  <a:tcPr/>
                </a:tc>
                <a:extLst>
                  <a:ext uri="{0D108BD9-81ED-4DB2-BD59-A6C34878D82A}">
                    <a16:rowId xmlns:a16="http://schemas.microsoft.com/office/drawing/2014/main" val="4194095464"/>
                  </a:ext>
                </a:extLst>
              </a:tr>
              <a:tr h="362949">
                <a:tc>
                  <a:txBody>
                    <a:bodyPr/>
                    <a:lstStyle/>
                    <a:p>
                      <a:r>
                        <a:rPr lang="en-US" dirty="0"/>
                        <a:t>(158, 872)</a:t>
                      </a:r>
                    </a:p>
                  </a:txBody>
                  <a:tcPr/>
                </a:tc>
                <a:tc>
                  <a:txBody>
                    <a:bodyPr/>
                    <a:lstStyle/>
                    <a:p>
                      <a:r>
                        <a:rPr lang="en-US" dirty="0" err="1"/>
                        <a:t>traffic_light</a:t>
                      </a:r>
                      <a:endParaRPr lang="en-US" dirty="0"/>
                    </a:p>
                  </a:txBody>
                  <a:tcPr/>
                </a:tc>
                <a:extLst>
                  <a:ext uri="{0D108BD9-81ED-4DB2-BD59-A6C34878D82A}">
                    <a16:rowId xmlns:a16="http://schemas.microsoft.com/office/drawing/2014/main" val="217990113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Multiple sign detection with noise</a:t>
            </a:r>
            <a:endParaRPr/>
          </a:p>
        </p:txBody>
      </p:sp>
      <p:sp>
        <p:nvSpPr>
          <p:cNvPr id="190" name="Google Shape;190;p34"/>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1" name="Google Shape;191;p34"/>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ps2-4-a-2.png</a:t>
            </a:r>
            <a:endParaRPr/>
          </a:p>
        </p:txBody>
      </p:sp>
      <p:pic>
        <p:nvPicPr>
          <p:cNvPr id="2" name="Picture 1">
            <a:extLst>
              <a:ext uri="{FF2B5EF4-FFF2-40B4-BE49-F238E27FC236}">
                <a16:creationId xmlns:a16="http://schemas.microsoft.com/office/drawing/2014/main" id="{2C00434C-3520-984D-8255-0B758DCAE5AF}"/>
              </a:ext>
            </a:extLst>
          </p:cNvPr>
          <p:cNvPicPr>
            <a:picLocks noChangeAspect="1"/>
          </p:cNvPicPr>
          <p:nvPr/>
        </p:nvPicPr>
        <p:blipFill>
          <a:blip r:embed="rId3"/>
          <a:stretch>
            <a:fillRect/>
          </a:stretch>
        </p:blipFill>
        <p:spPr>
          <a:xfrm>
            <a:off x="537075" y="1201022"/>
            <a:ext cx="4569093" cy="2741456"/>
          </a:xfrm>
          <a:prstGeom prst="rect">
            <a:avLst/>
          </a:prstGeom>
        </p:spPr>
      </p:pic>
      <p:graphicFrame>
        <p:nvGraphicFramePr>
          <p:cNvPr id="3" name="Table 2">
            <a:extLst>
              <a:ext uri="{FF2B5EF4-FFF2-40B4-BE49-F238E27FC236}">
                <a16:creationId xmlns:a16="http://schemas.microsoft.com/office/drawing/2014/main" id="{D2022DDB-7B91-4C44-84F5-2E9325BEE6E6}"/>
              </a:ext>
            </a:extLst>
          </p:cNvPr>
          <p:cNvGraphicFramePr>
            <a:graphicFrameLocks noGrp="1"/>
          </p:cNvGraphicFramePr>
          <p:nvPr>
            <p:extLst>
              <p:ext uri="{D42A27DB-BD31-4B8C-83A1-F6EECF244321}">
                <p14:modId xmlns:p14="http://schemas.microsoft.com/office/powerpoint/2010/main" val="3899642004"/>
              </p:ext>
            </p:extLst>
          </p:nvPr>
        </p:nvGraphicFramePr>
        <p:xfrm>
          <a:off x="5315625" y="1201022"/>
          <a:ext cx="3291300" cy="2529840"/>
        </p:xfrm>
        <a:graphic>
          <a:graphicData uri="http://schemas.openxmlformats.org/drawingml/2006/table">
            <a:tbl>
              <a:tblPr firstRow="1" bandRow="1">
                <a:tableStyleId>{5C22544A-7EE6-4342-B048-85BDC9FD1C3A}</a:tableStyleId>
              </a:tblPr>
              <a:tblGrid>
                <a:gridCol w="1645650">
                  <a:extLst>
                    <a:ext uri="{9D8B030D-6E8A-4147-A177-3AD203B41FA5}">
                      <a16:colId xmlns:a16="http://schemas.microsoft.com/office/drawing/2014/main" val="3238963800"/>
                    </a:ext>
                  </a:extLst>
                </a:gridCol>
                <a:gridCol w="1645650">
                  <a:extLst>
                    <a:ext uri="{9D8B030D-6E8A-4147-A177-3AD203B41FA5}">
                      <a16:colId xmlns:a16="http://schemas.microsoft.com/office/drawing/2014/main" val="1379025391"/>
                    </a:ext>
                  </a:extLst>
                </a:gridCol>
              </a:tblGrid>
              <a:tr h="370840">
                <a:tc>
                  <a:txBody>
                    <a:bodyPr/>
                    <a:lstStyle/>
                    <a:p>
                      <a:r>
                        <a:rPr lang="en-US" dirty="0"/>
                        <a:t>Coordinates</a:t>
                      </a:r>
                    </a:p>
                  </a:txBody>
                  <a:tcPr/>
                </a:tc>
                <a:tc>
                  <a:txBody>
                    <a:bodyPr/>
                    <a:lstStyle/>
                    <a:p>
                      <a:r>
                        <a:rPr lang="en-US" dirty="0"/>
                        <a:t>Name</a:t>
                      </a:r>
                    </a:p>
                  </a:txBody>
                  <a:tcPr/>
                </a:tc>
                <a:extLst>
                  <a:ext uri="{0D108BD9-81ED-4DB2-BD59-A6C34878D82A}">
                    <a16:rowId xmlns:a16="http://schemas.microsoft.com/office/drawing/2014/main" val="2332048124"/>
                  </a:ext>
                </a:extLst>
              </a:tr>
              <a:tr h="370840">
                <a:tc>
                  <a:txBody>
                    <a:bodyPr/>
                    <a:lstStyle/>
                    <a:p>
                      <a:r>
                        <a:rPr lang="en-US" dirty="0"/>
                        <a:t>(358, 468)</a:t>
                      </a:r>
                    </a:p>
                  </a:txBody>
                  <a:tcPr/>
                </a:tc>
                <a:tc>
                  <a:txBody>
                    <a:bodyPr/>
                    <a:lstStyle/>
                    <a:p>
                      <a:r>
                        <a:rPr lang="en-US" dirty="0" err="1"/>
                        <a:t>traffic_light</a:t>
                      </a:r>
                      <a:endParaRPr lang="en-US" dirty="0"/>
                    </a:p>
                  </a:txBody>
                  <a:tcPr/>
                </a:tc>
                <a:extLst>
                  <a:ext uri="{0D108BD9-81ED-4DB2-BD59-A6C34878D82A}">
                    <a16:rowId xmlns:a16="http://schemas.microsoft.com/office/drawing/2014/main" val="793620009"/>
                  </a:ext>
                </a:extLst>
              </a:tr>
              <a:tr h="370840">
                <a:tc>
                  <a:txBody>
                    <a:bodyPr/>
                    <a:lstStyle/>
                    <a:p>
                      <a:r>
                        <a:rPr lang="en-US" dirty="0"/>
                        <a:t>(444,346)</a:t>
                      </a:r>
                    </a:p>
                  </a:txBody>
                  <a:tcPr/>
                </a:tc>
                <a:tc>
                  <a:txBody>
                    <a:bodyPr/>
                    <a:lstStyle/>
                    <a:p>
                      <a:r>
                        <a:rPr lang="en-US" dirty="0" err="1"/>
                        <a:t>no_entry</a:t>
                      </a:r>
                      <a:endParaRPr lang="en-US" dirty="0"/>
                    </a:p>
                  </a:txBody>
                  <a:tcPr/>
                </a:tc>
                <a:extLst>
                  <a:ext uri="{0D108BD9-81ED-4DB2-BD59-A6C34878D82A}">
                    <a16:rowId xmlns:a16="http://schemas.microsoft.com/office/drawing/2014/main" val="3225523469"/>
                  </a:ext>
                </a:extLst>
              </a:tr>
              <a:tr h="370840">
                <a:tc>
                  <a:txBody>
                    <a:bodyPr/>
                    <a:lstStyle/>
                    <a:p>
                      <a:r>
                        <a:rPr lang="en-US" dirty="0"/>
                        <a:t>(198, 649)</a:t>
                      </a:r>
                    </a:p>
                  </a:txBody>
                  <a:tcPr/>
                </a:tc>
                <a:tc>
                  <a:txBody>
                    <a:bodyPr/>
                    <a:lstStyle/>
                    <a:p>
                      <a:r>
                        <a:rPr lang="en-US" dirty="0"/>
                        <a:t>stop</a:t>
                      </a:r>
                    </a:p>
                  </a:txBody>
                  <a:tcPr/>
                </a:tc>
                <a:extLst>
                  <a:ext uri="{0D108BD9-81ED-4DB2-BD59-A6C34878D82A}">
                    <a16:rowId xmlns:a16="http://schemas.microsoft.com/office/drawing/2014/main" val="2741247885"/>
                  </a:ext>
                </a:extLst>
              </a:tr>
              <a:tr h="370840">
                <a:tc>
                  <a:txBody>
                    <a:bodyPr/>
                    <a:lstStyle/>
                    <a:p>
                      <a:r>
                        <a:rPr lang="en-US" dirty="0"/>
                        <a:t>(334, 157)</a:t>
                      </a:r>
                    </a:p>
                  </a:txBody>
                  <a:tcPr/>
                </a:tc>
                <a:tc>
                  <a:txBody>
                    <a:bodyPr/>
                    <a:lstStyle/>
                    <a:p>
                      <a:r>
                        <a:rPr lang="en-US" dirty="0"/>
                        <a:t>yield</a:t>
                      </a:r>
                    </a:p>
                  </a:txBody>
                  <a:tcPr/>
                </a:tc>
                <a:extLst>
                  <a:ext uri="{0D108BD9-81ED-4DB2-BD59-A6C34878D82A}">
                    <a16:rowId xmlns:a16="http://schemas.microsoft.com/office/drawing/2014/main" val="2358656833"/>
                  </a:ext>
                </a:extLst>
              </a:tr>
              <a:tr h="370840">
                <a:tc>
                  <a:txBody>
                    <a:bodyPr/>
                    <a:lstStyle/>
                    <a:p>
                      <a:r>
                        <a:rPr lang="en-US" dirty="0"/>
                        <a:t>(196, 249)</a:t>
                      </a:r>
                    </a:p>
                  </a:txBody>
                  <a:tcPr/>
                </a:tc>
                <a:tc>
                  <a:txBody>
                    <a:bodyPr/>
                    <a:lstStyle/>
                    <a:p>
                      <a:r>
                        <a:rPr lang="en-US" dirty="0"/>
                        <a:t>construction</a:t>
                      </a:r>
                    </a:p>
                  </a:txBody>
                  <a:tcPr/>
                </a:tc>
                <a:extLst>
                  <a:ext uri="{0D108BD9-81ED-4DB2-BD59-A6C34878D82A}">
                    <a16:rowId xmlns:a16="http://schemas.microsoft.com/office/drawing/2014/main" val="1794942656"/>
                  </a:ext>
                </a:extLst>
              </a:tr>
              <a:tr h="208764">
                <a:tc>
                  <a:txBody>
                    <a:bodyPr/>
                    <a:lstStyle/>
                    <a:p>
                      <a:r>
                        <a:rPr lang="en-US" dirty="0"/>
                        <a:t>(343, 803)</a:t>
                      </a:r>
                    </a:p>
                  </a:txBody>
                  <a:tcPr/>
                </a:tc>
                <a:tc>
                  <a:txBody>
                    <a:bodyPr/>
                    <a:lstStyle/>
                    <a:p>
                      <a:r>
                        <a:rPr lang="en-US" dirty="0"/>
                        <a:t>warning</a:t>
                      </a:r>
                    </a:p>
                  </a:txBody>
                  <a:tcPr/>
                </a:tc>
                <a:extLst>
                  <a:ext uri="{0D108BD9-81ED-4DB2-BD59-A6C34878D82A}">
                    <a16:rowId xmlns:a16="http://schemas.microsoft.com/office/drawing/2014/main" val="307316135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A</a:t>
            </a:r>
            <a:endParaRPr/>
          </a:p>
        </p:txBody>
      </p:sp>
      <p:sp>
        <p:nvSpPr>
          <p:cNvPr id="198" name="Google Shape;198;p35"/>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ps2-5-a-1</a:t>
            </a:r>
            <a:endParaRPr/>
          </a:p>
        </p:txBody>
      </p:sp>
      <p:sp>
        <p:nvSpPr>
          <p:cNvPr id="199" name="Google Shape;199;p35"/>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(184, 462)</a:t>
            </a:r>
          </a:p>
          <a:p>
            <a:pPr marL="0" lvl="0" indent="0" algn="l" rtl="0">
              <a:spcBef>
                <a:spcPts val="0"/>
              </a:spcBef>
              <a:spcAft>
                <a:spcPts val="0"/>
              </a:spcAft>
              <a:buNone/>
            </a:pPr>
            <a:r>
              <a:rPr lang="en-GB" dirty="0"/>
              <a:t>Name: </a:t>
            </a:r>
            <a:r>
              <a:rPr lang="en-GB" dirty="0" err="1"/>
              <a:t>no_entry</a:t>
            </a:r>
            <a:endParaRPr dirty="0"/>
          </a:p>
        </p:txBody>
      </p:sp>
      <p:pic>
        <p:nvPicPr>
          <p:cNvPr id="2" name="Picture 1">
            <a:extLst>
              <a:ext uri="{FF2B5EF4-FFF2-40B4-BE49-F238E27FC236}">
                <a16:creationId xmlns:a16="http://schemas.microsoft.com/office/drawing/2014/main" id="{E13BACFF-F399-654A-866F-08CF3D6752C9}"/>
              </a:ext>
            </a:extLst>
          </p:cNvPr>
          <p:cNvPicPr>
            <a:picLocks noChangeAspect="1"/>
          </p:cNvPicPr>
          <p:nvPr/>
        </p:nvPicPr>
        <p:blipFill>
          <a:blip r:embed="rId3"/>
          <a:stretch>
            <a:fillRect/>
          </a:stretch>
        </p:blipFill>
        <p:spPr>
          <a:xfrm>
            <a:off x="537075" y="1195957"/>
            <a:ext cx="4648039" cy="30986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A</a:t>
            </a:r>
            <a:endParaRPr/>
          </a:p>
        </p:txBody>
      </p:sp>
      <p:sp>
        <p:nvSpPr>
          <p:cNvPr id="206" name="Google Shape;206;p36"/>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ps2-5-a-2</a:t>
            </a:r>
            <a:endParaRPr/>
          </a:p>
        </p:txBody>
      </p:sp>
      <p:sp>
        <p:nvSpPr>
          <p:cNvPr id="207" name="Google Shape;207;p36"/>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(94, 342)</a:t>
            </a:r>
          </a:p>
          <a:p>
            <a:pPr marL="0" lvl="0" indent="0" algn="l" rtl="0">
              <a:spcBef>
                <a:spcPts val="0"/>
              </a:spcBef>
              <a:spcAft>
                <a:spcPts val="0"/>
              </a:spcAft>
              <a:buNone/>
            </a:pPr>
            <a:r>
              <a:rPr lang="en-GB" dirty="0"/>
              <a:t>Name: yield</a:t>
            </a:r>
            <a:endParaRPr dirty="0"/>
          </a:p>
        </p:txBody>
      </p:sp>
      <p:pic>
        <p:nvPicPr>
          <p:cNvPr id="2" name="Picture 1">
            <a:extLst>
              <a:ext uri="{FF2B5EF4-FFF2-40B4-BE49-F238E27FC236}">
                <a16:creationId xmlns:a16="http://schemas.microsoft.com/office/drawing/2014/main" id="{DCEC6B5C-D0B8-3147-A719-FE83C7C47F73}"/>
              </a:ext>
            </a:extLst>
          </p:cNvPr>
          <p:cNvPicPr>
            <a:picLocks noChangeAspect="1"/>
          </p:cNvPicPr>
          <p:nvPr/>
        </p:nvPicPr>
        <p:blipFill>
          <a:blip r:embed="rId3"/>
          <a:stretch>
            <a:fillRect/>
          </a:stretch>
        </p:blipFill>
        <p:spPr>
          <a:xfrm>
            <a:off x="736170" y="1067599"/>
            <a:ext cx="2255004" cy="30083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A</a:t>
            </a:r>
            <a:endParaRPr/>
          </a:p>
        </p:txBody>
      </p:sp>
      <p:sp>
        <p:nvSpPr>
          <p:cNvPr id="214" name="Google Shape;214;p37"/>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ps2-5-a-3</a:t>
            </a:r>
            <a:endParaRPr/>
          </a:p>
        </p:txBody>
      </p:sp>
      <p:sp>
        <p:nvSpPr>
          <p:cNvPr id="215" name="Google Shape;215;p37"/>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(237, 653)</a:t>
            </a:r>
          </a:p>
          <a:p>
            <a:pPr marL="0" lvl="0" indent="0" algn="l" rtl="0">
              <a:spcBef>
                <a:spcPts val="0"/>
              </a:spcBef>
              <a:spcAft>
                <a:spcPts val="0"/>
              </a:spcAft>
              <a:buNone/>
            </a:pPr>
            <a:r>
              <a:rPr lang="en-GB" dirty="0"/>
              <a:t>Name: Construction</a:t>
            </a:r>
            <a:endParaRPr dirty="0"/>
          </a:p>
        </p:txBody>
      </p:sp>
      <p:pic>
        <p:nvPicPr>
          <p:cNvPr id="3" name="Picture 2">
            <a:extLst>
              <a:ext uri="{FF2B5EF4-FFF2-40B4-BE49-F238E27FC236}">
                <a16:creationId xmlns:a16="http://schemas.microsoft.com/office/drawing/2014/main" id="{F6E3FE60-1153-7D44-87A6-60E153DDF153}"/>
              </a:ext>
            </a:extLst>
          </p:cNvPr>
          <p:cNvPicPr>
            <a:picLocks noChangeAspect="1"/>
          </p:cNvPicPr>
          <p:nvPr/>
        </p:nvPicPr>
        <p:blipFill>
          <a:blip r:embed="rId3"/>
          <a:stretch>
            <a:fillRect/>
          </a:stretch>
        </p:blipFill>
        <p:spPr>
          <a:xfrm>
            <a:off x="633450" y="1228239"/>
            <a:ext cx="4532193" cy="25533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B</a:t>
            </a:r>
            <a:endParaRPr/>
          </a:p>
        </p:txBody>
      </p:sp>
      <p:sp>
        <p:nvSpPr>
          <p:cNvPr id="222" name="Google Shape;222;p38"/>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ps2-5-b-1</a:t>
            </a:r>
            <a:endParaRPr/>
          </a:p>
        </p:txBody>
      </p:sp>
      <p:sp>
        <p:nvSpPr>
          <p:cNvPr id="223" name="Google Shape;223;p38"/>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9CB7371-854A-2E4A-9F84-5A1EB9AF60B4}"/>
              </a:ext>
            </a:extLst>
          </p:cNvPr>
          <p:cNvPicPr>
            <a:picLocks noChangeAspect="1"/>
          </p:cNvPicPr>
          <p:nvPr/>
        </p:nvPicPr>
        <p:blipFill>
          <a:blip r:embed="rId3"/>
          <a:stretch>
            <a:fillRect/>
          </a:stretch>
        </p:blipFill>
        <p:spPr>
          <a:xfrm>
            <a:off x="675876" y="1204614"/>
            <a:ext cx="4450382" cy="2966921"/>
          </a:xfrm>
          <a:prstGeom prst="rect">
            <a:avLst/>
          </a:prstGeom>
        </p:spPr>
      </p:pic>
      <p:graphicFrame>
        <p:nvGraphicFramePr>
          <p:cNvPr id="4" name="Table 3">
            <a:extLst>
              <a:ext uri="{FF2B5EF4-FFF2-40B4-BE49-F238E27FC236}">
                <a16:creationId xmlns:a16="http://schemas.microsoft.com/office/drawing/2014/main" id="{D1C052A3-3DAF-6A4B-A389-0E95904ED8E3}"/>
              </a:ext>
            </a:extLst>
          </p:cNvPr>
          <p:cNvGraphicFramePr>
            <a:graphicFrameLocks noGrp="1"/>
          </p:cNvGraphicFramePr>
          <p:nvPr>
            <p:extLst>
              <p:ext uri="{D42A27DB-BD31-4B8C-83A1-F6EECF244321}">
                <p14:modId xmlns:p14="http://schemas.microsoft.com/office/powerpoint/2010/main" val="2669557574"/>
              </p:ext>
            </p:extLst>
          </p:nvPr>
        </p:nvGraphicFramePr>
        <p:xfrm>
          <a:off x="5292671" y="1204614"/>
          <a:ext cx="3474204" cy="1180563"/>
        </p:xfrm>
        <a:graphic>
          <a:graphicData uri="http://schemas.openxmlformats.org/drawingml/2006/table">
            <a:tbl>
              <a:tblPr firstRow="1" bandRow="1">
                <a:tableStyleId>{5C22544A-7EE6-4342-B048-85BDC9FD1C3A}</a:tableStyleId>
              </a:tblPr>
              <a:tblGrid>
                <a:gridCol w="1737102">
                  <a:extLst>
                    <a:ext uri="{9D8B030D-6E8A-4147-A177-3AD203B41FA5}">
                      <a16:colId xmlns:a16="http://schemas.microsoft.com/office/drawing/2014/main" val="2882457258"/>
                    </a:ext>
                  </a:extLst>
                </a:gridCol>
                <a:gridCol w="1737102">
                  <a:extLst>
                    <a:ext uri="{9D8B030D-6E8A-4147-A177-3AD203B41FA5}">
                      <a16:colId xmlns:a16="http://schemas.microsoft.com/office/drawing/2014/main" val="3430278503"/>
                    </a:ext>
                  </a:extLst>
                </a:gridCol>
              </a:tblGrid>
              <a:tr h="393521">
                <a:tc>
                  <a:txBody>
                    <a:bodyPr/>
                    <a:lstStyle/>
                    <a:p>
                      <a:r>
                        <a:rPr lang="en-US" dirty="0"/>
                        <a:t>Coordinates</a:t>
                      </a:r>
                    </a:p>
                  </a:txBody>
                  <a:tcPr/>
                </a:tc>
                <a:tc>
                  <a:txBody>
                    <a:bodyPr/>
                    <a:lstStyle/>
                    <a:p>
                      <a:r>
                        <a:rPr lang="en-US" dirty="0"/>
                        <a:t>Names</a:t>
                      </a:r>
                    </a:p>
                  </a:txBody>
                  <a:tcPr/>
                </a:tc>
                <a:extLst>
                  <a:ext uri="{0D108BD9-81ED-4DB2-BD59-A6C34878D82A}">
                    <a16:rowId xmlns:a16="http://schemas.microsoft.com/office/drawing/2014/main" val="3181319324"/>
                  </a:ext>
                </a:extLst>
              </a:tr>
              <a:tr h="393521">
                <a:tc>
                  <a:txBody>
                    <a:bodyPr/>
                    <a:lstStyle/>
                    <a:p>
                      <a:r>
                        <a:rPr lang="en-US" dirty="0"/>
                        <a:t>(137,111)</a:t>
                      </a:r>
                    </a:p>
                  </a:txBody>
                  <a:tcPr/>
                </a:tc>
                <a:tc>
                  <a:txBody>
                    <a:bodyPr/>
                    <a:lstStyle/>
                    <a:p>
                      <a:r>
                        <a:rPr lang="en-US" dirty="0"/>
                        <a:t>yield</a:t>
                      </a:r>
                    </a:p>
                  </a:txBody>
                  <a:tcPr/>
                </a:tc>
                <a:extLst>
                  <a:ext uri="{0D108BD9-81ED-4DB2-BD59-A6C34878D82A}">
                    <a16:rowId xmlns:a16="http://schemas.microsoft.com/office/drawing/2014/main" val="1008875985"/>
                  </a:ext>
                </a:extLst>
              </a:tr>
              <a:tr h="393521">
                <a:tc>
                  <a:txBody>
                    <a:bodyPr/>
                    <a:lstStyle/>
                    <a:p>
                      <a:r>
                        <a:rPr lang="en-US" dirty="0"/>
                        <a:t>(184, 462)</a:t>
                      </a:r>
                    </a:p>
                  </a:txBody>
                  <a:tcPr/>
                </a:tc>
                <a:tc>
                  <a:txBody>
                    <a:bodyPr/>
                    <a:lstStyle/>
                    <a:p>
                      <a:r>
                        <a:rPr lang="en-US" dirty="0" err="1"/>
                        <a:t>no_entry</a:t>
                      </a:r>
                      <a:endParaRPr lang="en-US" dirty="0"/>
                    </a:p>
                  </a:txBody>
                  <a:tcPr/>
                </a:tc>
                <a:extLst>
                  <a:ext uri="{0D108BD9-81ED-4DB2-BD59-A6C34878D82A}">
                    <a16:rowId xmlns:a16="http://schemas.microsoft.com/office/drawing/2014/main" val="91113878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21"/>
          <p:cNvSpPr txBox="1">
            <a:spLocks noGrp="1"/>
          </p:cNvSpPr>
          <p:nvPr>
            <p:ph type="ctrTitle"/>
          </p:nvPr>
        </p:nvSpPr>
        <p:spPr>
          <a:xfrm>
            <a:off x="685800" y="265900"/>
            <a:ext cx="7772400" cy="24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600"/>
              <a:t>Computer Vision </a:t>
            </a:r>
            <a:endParaRPr sz="3600"/>
          </a:p>
          <a:p>
            <a:pPr marL="0" lvl="0" indent="0" algn="ctr" rtl="0">
              <a:spcBef>
                <a:spcPts val="0"/>
              </a:spcBef>
              <a:spcAft>
                <a:spcPts val="0"/>
              </a:spcAft>
              <a:buClr>
                <a:schemeClr val="dk1"/>
              </a:buClr>
              <a:buSzPts val="1100"/>
              <a:buFont typeface="Arial"/>
              <a:buNone/>
            </a:pPr>
            <a:r>
              <a:rPr lang="en-GB" sz="3600"/>
              <a:t>(TERM YEAR)</a:t>
            </a:r>
            <a:endParaRPr sz="3600"/>
          </a:p>
          <a:p>
            <a:pPr marL="0" lvl="0" indent="0" algn="ctr" rtl="0">
              <a:spcBef>
                <a:spcPts val="0"/>
              </a:spcBef>
              <a:spcAft>
                <a:spcPts val="0"/>
              </a:spcAft>
              <a:buNone/>
            </a:pPr>
            <a:r>
              <a:rPr lang="en-GB" sz="3600"/>
              <a:t>Problem Set #2</a:t>
            </a:r>
            <a:endParaRPr sz="3600"/>
          </a:p>
        </p:txBody>
      </p:sp>
      <p:sp>
        <p:nvSpPr>
          <p:cNvPr id="86" name="Google Shape;86;p21"/>
          <p:cNvSpPr txBox="1">
            <a:spLocks noGrp="1"/>
          </p:cNvSpPr>
          <p:nvPr>
            <p:ph type="subTitle" idx="1"/>
          </p:nvPr>
        </p:nvSpPr>
        <p:spPr>
          <a:xfrm>
            <a:off x="685800" y="3042499"/>
            <a:ext cx="7772400" cy="11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800"/>
              <a:t>First Name  Last Name</a:t>
            </a:r>
            <a:endParaRPr sz="1800"/>
          </a:p>
          <a:p>
            <a:pPr marL="0" lvl="0" indent="0" algn="ctr" rtl="0">
              <a:spcBef>
                <a:spcPts val="0"/>
              </a:spcBef>
              <a:spcAft>
                <a:spcPts val="0"/>
              </a:spcAft>
              <a:buNone/>
            </a:pPr>
            <a:r>
              <a:rPr lang="en-GB" sz="1800"/>
              <a:t>Email Address</a:t>
            </a:r>
            <a:endParaRPr sz="1800"/>
          </a:p>
          <a:p>
            <a:pPr marL="0" lvl="0" indent="0" algn="ctr" rtl="0">
              <a:spcBef>
                <a:spcPts val="0"/>
              </a:spcBef>
              <a:spcAft>
                <a:spcPts val="0"/>
              </a:spcAft>
              <a:buNone/>
            </a:pPr>
            <a:endParaRPr/>
          </a:p>
        </p:txBody>
      </p:sp>
      <p:sp>
        <p:nvSpPr>
          <p:cNvPr id="87" name="Google Shape;87;p21"/>
          <p:cNvSpPr txBox="1"/>
          <p:nvPr/>
        </p:nvSpPr>
        <p:spPr>
          <a:xfrm>
            <a:off x="0" y="4944075"/>
            <a:ext cx="2567400" cy="19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999999"/>
                </a:solidFill>
              </a:rPr>
              <a:t>Computer Vision @ GT</a:t>
            </a:r>
            <a:endParaRPr sz="1000">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Challenge problem - B</a:t>
            </a:r>
            <a:endParaRPr dirty="0"/>
          </a:p>
        </p:txBody>
      </p:sp>
      <p:sp>
        <p:nvSpPr>
          <p:cNvPr id="230" name="Google Shape;230;p39"/>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ps2-5-b-2</a:t>
            </a:r>
            <a:endParaRPr/>
          </a:p>
        </p:txBody>
      </p:sp>
      <p:sp>
        <p:nvSpPr>
          <p:cNvPr id="231" name="Google Shape;231;p39"/>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9C5BB86E-7BE2-2249-AADE-C664D3A14CA4}"/>
              </a:ext>
            </a:extLst>
          </p:cNvPr>
          <p:cNvPicPr>
            <a:picLocks noChangeAspect="1"/>
          </p:cNvPicPr>
          <p:nvPr/>
        </p:nvPicPr>
        <p:blipFill>
          <a:blip r:embed="rId3"/>
          <a:stretch>
            <a:fillRect/>
          </a:stretch>
        </p:blipFill>
        <p:spPr>
          <a:xfrm>
            <a:off x="633450" y="1387978"/>
            <a:ext cx="4202389" cy="2367543"/>
          </a:xfrm>
          <a:prstGeom prst="rect">
            <a:avLst/>
          </a:prstGeom>
        </p:spPr>
      </p:pic>
      <p:graphicFrame>
        <p:nvGraphicFramePr>
          <p:cNvPr id="4" name="Table 3">
            <a:extLst>
              <a:ext uri="{FF2B5EF4-FFF2-40B4-BE49-F238E27FC236}">
                <a16:creationId xmlns:a16="http://schemas.microsoft.com/office/drawing/2014/main" id="{A7D9E2D2-9E55-904D-A639-8E72F614AAAD}"/>
              </a:ext>
            </a:extLst>
          </p:cNvPr>
          <p:cNvGraphicFramePr>
            <a:graphicFrameLocks noGrp="1"/>
          </p:cNvGraphicFramePr>
          <p:nvPr>
            <p:extLst>
              <p:ext uri="{D42A27DB-BD31-4B8C-83A1-F6EECF244321}">
                <p14:modId xmlns:p14="http://schemas.microsoft.com/office/powerpoint/2010/main" val="344588441"/>
              </p:ext>
            </p:extLst>
          </p:nvPr>
        </p:nvGraphicFramePr>
        <p:xfrm>
          <a:off x="5127798" y="1387978"/>
          <a:ext cx="3474204" cy="1180563"/>
        </p:xfrm>
        <a:graphic>
          <a:graphicData uri="http://schemas.openxmlformats.org/drawingml/2006/table">
            <a:tbl>
              <a:tblPr firstRow="1" bandRow="1">
                <a:tableStyleId>{5C22544A-7EE6-4342-B048-85BDC9FD1C3A}</a:tableStyleId>
              </a:tblPr>
              <a:tblGrid>
                <a:gridCol w="1737102">
                  <a:extLst>
                    <a:ext uri="{9D8B030D-6E8A-4147-A177-3AD203B41FA5}">
                      <a16:colId xmlns:a16="http://schemas.microsoft.com/office/drawing/2014/main" val="2436742229"/>
                    </a:ext>
                  </a:extLst>
                </a:gridCol>
                <a:gridCol w="1737102">
                  <a:extLst>
                    <a:ext uri="{9D8B030D-6E8A-4147-A177-3AD203B41FA5}">
                      <a16:colId xmlns:a16="http://schemas.microsoft.com/office/drawing/2014/main" val="1397581900"/>
                    </a:ext>
                  </a:extLst>
                </a:gridCol>
              </a:tblGrid>
              <a:tr h="393521">
                <a:tc>
                  <a:txBody>
                    <a:bodyPr/>
                    <a:lstStyle/>
                    <a:p>
                      <a:r>
                        <a:rPr lang="en-US" dirty="0"/>
                        <a:t>Coordinates</a:t>
                      </a:r>
                    </a:p>
                  </a:txBody>
                  <a:tcPr/>
                </a:tc>
                <a:tc>
                  <a:txBody>
                    <a:bodyPr/>
                    <a:lstStyle/>
                    <a:p>
                      <a:r>
                        <a:rPr lang="en-US" dirty="0"/>
                        <a:t>Names</a:t>
                      </a:r>
                    </a:p>
                  </a:txBody>
                  <a:tcPr/>
                </a:tc>
                <a:extLst>
                  <a:ext uri="{0D108BD9-81ED-4DB2-BD59-A6C34878D82A}">
                    <a16:rowId xmlns:a16="http://schemas.microsoft.com/office/drawing/2014/main" val="1877139216"/>
                  </a:ext>
                </a:extLst>
              </a:tr>
              <a:tr h="393521">
                <a:tc>
                  <a:txBody>
                    <a:bodyPr/>
                    <a:lstStyle/>
                    <a:p>
                      <a:r>
                        <a:rPr lang="en-US" dirty="0"/>
                        <a:t>(238,202)</a:t>
                      </a:r>
                    </a:p>
                  </a:txBody>
                  <a:tcPr/>
                </a:tc>
                <a:tc>
                  <a:txBody>
                    <a:bodyPr/>
                    <a:lstStyle/>
                    <a:p>
                      <a:r>
                        <a:rPr lang="en-US" dirty="0"/>
                        <a:t>yield</a:t>
                      </a:r>
                    </a:p>
                  </a:txBody>
                  <a:tcPr/>
                </a:tc>
                <a:extLst>
                  <a:ext uri="{0D108BD9-81ED-4DB2-BD59-A6C34878D82A}">
                    <a16:rowId xmlns:a16="http://schemas.microsoft.com/office/drawing/2014/main" val="581918034"/>
                  </a:ext>
                </a:extLst>
              </a:tr>
              <a:tr h="393521">
                <a:tc>
                  <a:txBody>
                    <a:bodyPr/>
                    <a:lstStyle/>
                    <a:p>
                      <a:r>
                        <a:rPr lang="en-US" dirty="0"/>
                        <a:t>(237,653)</a:t>
                      </a:r>
                    </a:p>
                  </a:txBody>
                  <a:tcPr/>
                </a:tc>
                <a:tc>
                  <a:txBody>
                    <a:bodyPr/>
                    <a:lstStyle/>
                    <a:p>
                      <a:r>
                        <a:rPr lang="en-US" dirty="0"/>
                        <a:t>construction</a:t>
                      </a:r>
                    </a:p>
                  </a:txBody>
                  <a:tcPr/>
                </a:tc>
                <a:extLst>
                  <a:ext uri="{0D108BD9-81ED-4DB2-BD59-A6C34878D82A}">
                    <a16:rowId xmlns:a16="http://schemas.microsoft.com/office/drawing/2014/main" val="98663029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B</a:t>
            </a:r>
            <a:endParaRPr/>
          </a:p>
        </p:txBody>
      </p:sp>
      <p:sp>
        <p:nvSpPr>
          <p:cNvPr id="238" name="Google Shape;238;p40"/>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ps2-5-b-3</a:t>
            </a:r>
            <a:endParaRPr/>
          </a:p>
        </p:txBody>
      </p:sp>
      <p:sp>
        <p:nvSpPr>
          <p:cNvPr id="239" name="Google Shape;239;p40"/>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2F9FECBC-7C2B-E145-9C3B-F56BA48103E9}"/>
              </a:ext>
            </a:extLst>
          </p:cNvPr>
          <p:cNvPicPr>
            <a:picLocks noChangeAspect="1"/>
          </p:cNvPicPr>
          <p:nvPr/>
        </p:nvPicPr>
        <p:blipFill>
          <a:blip r:embed="rId3"/>
          <a:stretch>
            <a:fillRect/>
          </a:stretch>
        </p:blipFill>
        <p:spPr>
          <a:xfrm>
            <a:off x="460050" y="1121126"/>
            <a:ext cx="4759200" cy="3172800"/>
          </a:xfrm>
          <a:prstGeom prst="rect">
            <a:avLst/>
          </a:prstGeom>
        </p:spPr>
      </p:pic>
      <p:graphicFrame>
        <p:nvGraphicFramePr>
          <p:cNvPr id="4" name="Table 3">
            <a:extLst>
              <a:ext uri="{FF2B5EF4-FFF2-40B4-BE49-F238E27FC236}">
                <a16:creationId xmlns:a16="http://schemas.microsoft.com/office/drawing/2014/main" id="{B7E1BA11-0297-8E4F-ADAA-E13D9C8FC935}"/>
              </a:ext>
            </a:extLst>
          </p:cNvPr>
          <p:cNvGraphicFramePr>
            <a:graphicFrameLocks noGrp="1"/>
          </p:cNvGraphicFramePr>
          <p:nvPr>
            <p:extLst>
              <p:ext uri="{D42A27DB-BD31-4B8C-83A1-F6EECF244321}">
                <p14:modId xmlns:p14="http://schemas.microsoft.com/office/powerpoint/2010/main" val="4205867376"/>
              </p:ext>
            </p:extLst>
          </p:nvPr>
        </p:nvGraphicFramePr>
        <p:xfrm>
          <a:off x="5393410" y="1121126"/>
          <a:ext cx="3596640" cy="1451796"/>
        </p:xfrm>
        <a:graphic>
          <a:graphicData uri="http://schemas.openxmlformats.org/drawingml/2006/table">
            <a:tbl>
              <a:tblPr firstRow="1" bandRow="1">
                <a:tableStyleId>{5C22544A-7EE6-4342-B048-85BDC9FD1C3A}</a:tableStyleId>
              </a:tblPr>
              <a:tblGrid>
                <a:gridCol w="1798320">
                  <a:extLst>
                    <a:ext uri="{9D8B030D-6E8A-4147-A177-3AD203B41FA5}">
                      <a16:colId xmlns:a16="http://schemas.microsoft.com/office/drawing/2014/main" val="753524855"/>
                    </a:ext>
                  </a:extLst>
                </a:gridCol>
                <a:gridCol w="1798320">
                  <a:extLst>
                    <a:ext uri="{9D8B030D-6E8A-4147-A177-3AD203B41FA5}">
                      <a16:colId xmlns:a16="http://schemas.microsoft.com/office/drawing/2014/main" val="3083204627"/>
                    </a:ext>
                  </a:extLst>
                </a:gridCol>
              </a:tblGrid>
              <a:tr h="362949">
                <a:tc>
                  <a:txBody>
                    <a:bodyPr/>
                    <a:lstStyle/>
                    <a:p>
                      <a:r>
                        <a:rPr lang="en-US" dirty="0"/>
                        <a:t>Coordinates</a:t>
                      </a:r>
                    </a:p>
                  </a:txBody>
                  <a:tcPr/>
                </a:tc>
                <a:tc>
                  <a:txBody>
                    <a:bodyPr/>
                    <a:lstStyle/>
                    <a:p>
                      <a:r>
                        <a:rPr lang="en-US" dirty="0"/>
                        <a:t>Name</a:t>
                      </a:r>
                    </a:p>
                  </a:txBody>
                  <a:tcPr/>
                </a:tc>
                <a:extLst>
                  <a:ext uri="{0D108BD9-81ED-4DB2-BD59-A6C34878D82A}">
                    <a16:rowId xmlns:a16="http://schemas.microsoft.com/office/drawing/2014/main" val="52288201"/>
                  </a:ext>
                </a:extLst>
              </a:tr>
              <a:tr h="362949">
                <a:tc>
                  <a:txBody>
                    <a:bodyPr/>
                    <a:lstStyle/>
                    <a:p>
                      <a:r>
                        <a:rPr lang="en-US" dirty="0"/>
                        <a:t>(116, 161)</a:t>
                      </a:r>
                    </a:p>
                  </a:txBody>
                  <a:tcPr/>
                </a:tc>
                <a:tc>
                  <a:txBody>
                    <a:bodyPr/>
                    <a:lstStyle/>
                    <a:p>
                      <a:r>
                        <a:rPr lang="en-US" dirty="0"/>
                        <a:t>yield</a:t>
                      </a:r>
                    </a:p>
                  </a:txBody>
                  <a:tcPr/>
                </a:tc>
                <a:extLst>
                  <a:ext uri="{0D108BD9-81ED-4DB2-BD59-A6C34878D82A}">
                    <a16:rowId xmlns:a16="http://schemas.microsoft.com/office/drawing/2014/main" val="3868449177"/>
                  </a:ext>
                </a:extLst>
              </a:tr>
              <a:tr h="362949">
                <a:tc>
                  <a:txBody>
                    <a:bodyPr/>
                    <a:lstStyle/>
                    <a:p>
                      <a:r>
                        <a:rPr lang="en-US" dirty="0"/>
                        <a:t>(292, 162)</a:t>
                      </a:r>
                    </a:p>
                  </a:txBody>
                  <a:tcPr/>
                </a:tc>
                <a:tc>
                  <a:txBody>
                    <a:bodyPr/>
                    <a:lstStyle/>
                    <a:p>
                      <a:r>
                        <a:rPr lang="en-US" dirty="0"/>
                        <a:t>n</a:t>
                      </a:r>
                      <a:r>
                        <a:rPr lang="en-US"/>
                        <a:t>o</a:t>
                      </a:r>
                      <a:r>
                        <a:rPr lang="en-US" dirty="0" err="1"/>
                        <a:t>_entry</a:t>
                      </a:r>
                      <a:endParaRPr lang="en-US" dirty="0"/>
                    </a:p>
                  </a:txBody>
                  <a:tcPr/>
                </a:tc>
                <a:extLst>
                  <a:ext uri="{0D108BD9-81ED-4DB2-BD59-A6C34878D82A}">
                    <a16:rowId xmlns:a16="http://schemas.microsoft.com/office/drawing/2014/main" val="2760570557"/>
                  </a:ext>
                </a:extLst>
              </a:tr>
              <a:tr h="362949">
                <a:tc>
                  <a:txBody>
                    <a:bodyPr/>
                    <a:lstStyle/>
                    <a:p>
                      <a:r>
                        <a:rPr lang="en-US" dirty="0"/>
                        <a:t>(195, 460)</a:t>
                      </a:r>
                    </a:p>
                  </a:txBody>
                  <a:tcPr/>
                </a:tc>
                <a:tc>
                  <a:txBody>
                    <a:bodyPr/>
                    <a:lstStyle/>
                    <a:p>
                      <a:r>
                        <a:rPr lang="en-US" dirty="0"/>
                        <a:t>construction</a:t>
                      </a:r>
                    </a:p>
                  </a:txBody>
                  <a:tcPr/>
                </a:tc>
                <a:extLst>
                  <a:ext uri="{0D108BD9-81ED-4DB2-BD59-A6C34878D82A}">
                    <a16:rowId xmlns:a16="http://schemas.microsoft.com/office/drawing/2014/main" val="201745703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 problem - Text</a:t>
            </a:r>
            <a:endParaRPr/>
          </a:p>
        </p:txBody>
      </p:sp>
      <p:sp>
        <p:nvSpPr>
          <p:cNvPr id="245" name="Google Shape;245;p4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400" b="1">
                <a:solidFill>
                  <a:schemeClr val="dk1"/>
                </a:solidFill>
              </a:rPr>
              <a:t>Describe what you had to do to adapt your code for this task. How does the difference between simulated and real-world images affect your method? </a:t>
            </a:r>
            <a:r>
              <a:rPr lang="en-GB" sz="1400" b="1"/>
              <a:t>If you used other functions/methods, explain why that was better (or why your previous implementation did not work)</a:t>
            </a:r>
            <a:endParaRPr sz="14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Light Detection</a:t>
            </a:r>
            <a:endParaRPr/>
          </a:p>
        </p:txBody>
      </p:sp>
      <p:sp>
        <p:nvSpPr>
          <p:cNvPr id="94" name="Google Shape;94;p22"/>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and State:</a:t>
            </a:r>
          </a:p>
          <a:p>
            <a:pPr marL="285750" lvl="0" indent="-285750" algn="l" rtl="0">
              <a:spcBef>
                <a:spcPts val="0"/>
              </a:spcBef>
              <a:spcAft>
                <a:spcPts val="0"/>
              </a:spcAft>
              <a:buFont typeface="Arial" panose="020B0604020202020204" pitchFamily="34" charset="0"/>
              <a:buChar char="•"/>
            </a:pPr>
            <a:r>
              <a:rPr lang="en-GB" dirty="0"/>
              <a:t>Coordinates: (120, 136)</a:t>
            </a:r>
          </a:p>
          <a:p>
            <a:pPr marL="285750" lvl="0" indent="-285750" algn="l" rtl="0">
              <a:spcBef>
                <a:spcPts val="0"/>
              </a:spcBef>
              <a:spcAft>
                <a:spcPts val="0"/>
              </a:spcAft>
              <a:buFont typeface="Arial" panose="020B0604020202020204" pitchFamily="34" charset="0"/>
              <a:buChar char="•"/>
            </a:pPr>
            <a:r>
              <a:rPr lang="en-GB" dirty="0"/>
              <a:t>State: green</a:t>
            </a:r>
            <a:endParaRPr dirty="0"/>
          </a:p>
        </p:txBody>
      </p:sp>
      <p:sp>
        <p:nvSpPr>
          <p:cNvPr id="95" name="Google Shape;95;p22"/>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ps2-1-a-1.png</a:t>
            </a:r>
            <a:endParaRPr/>
          </a:p>
        </p:txBody>
      </p:sp>
      <p:pic>
        <p:nvPicPr>
          <p:cNvPr id="7" name="Picture 6">
            <a:extLst>
              <a:ext uri="{FF2B5EF4-FFF2-40B4-BE49-F238E27FC236}">
                <a16:creationId xmlns:a16="http://schemas.microsoft.com/office/drawing/2014/main" id="{C5EAD0ED-77A1-A84D-8ACF-ED49EA6354AD}"/>
              </a:ext>
            </a:extLst>
          </p:cNvPr>
          <p:cNvPicPr>
            <a:picLocks noChangeAspect="1"/>
          </p:cNvPicPr>
          <p:nvPr/>
        </p:nvPicPr>
        <p:blipFill>
          <a:blip r:embed="rId3"/>
          <a:stretch>
            <a:fillRect/>
          </a:stretch>
        </p:blipFill>
        <p:spPr>
          <a:xfrm>
            <a:off x="457200" y="1334075"/>
            <a:ext cx="4641281" cy="2475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Light Detection</a:t>
            </a:r>
            <a:endParaRPr/>
          </a:p>
        </p:txBody>
      </p:sp>
      <p:sp>
        <p:nvSpPr>
          <p:cNvPr id="102" name="Google Shape;102;p23"/>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and State:</a:t>
            </a:r>
          </a:p>
          <a:p>
            <a:pPr marL="285750" lvl="0" indent="-285750" algn="l" rtl="0">
              <a:spcBef>
                <a:spcPts val="0"/>
              </a:spcBef>
              <a:spcAft>
                <a:spcPts val="0"/>
              </a:spcAft>
              <a:buFont typeface="Arial" panose="020B0604020202020204" pitchFamily="34" charset="0"/>
              <a:buChar char="•"/>
            </a:pPr>
            <a:r>
              <a:rPr lang="en-GB" dirty="0"/>
              <a:t>Coordinates: 250, 438</a:t>
            </a:r>
          </a:p>
          <a:p>
            <a:pPr marL="285750" lvl="0" indent="-285750" algn="l" rtl="0">
              <a:spcBef>
                <a:spcPts val="0"/>
              </a:spcBef>
              <a:spcAft>
                <a:spcPts val="0"/>
              </a:spcAft>
              <a:buFont typeface="Arial" panose="020B0604020202020204" pitchFamily="34" charset="0"/>
              <a:buChar char="•"/>
            </a:pPr>
            <a:r>
              <a:rPr lang="en-GB" dirty="0"/>
              <a:t>State: green</a:t>
            </a:r>
            <a:endParaRPr dirty="0"/>
          </a:p>
        </p:txBody>
      </p:sp>
      <p:sp>
        <p:nvSpPr>
          <p:cNvPr id="103" name="Google Shape;103;p23"/>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ps2-1-a-2.png</a:t>
            </a:r>
            <a:endParaRPr/>
          </a:p>
        </p:txBody>
      </p:sp>
      <p:pic>
        <p:nvPicPr>
          <p:cNvPr id="2" name="Picture 1">
            <a:extLst>
              <a:ext uri="{FF2B5EF4-FFF2-40B4-BE49-F238E27FC236}">
                <a16:creationId xmlns:a16="http://schemas.microsoft.com/office/drawing/2014/main" id="{B612CFB2-B2DE-534D-A1B1-6A6AFCB667AA}"/>
              </a:ext>
            </a:extLst>
          </p:cNvPr>
          <p:cNvPicPr>
            <a:picLocks noChangeAspect="1"/>
          </p:cNvPicPr>
          <p:nvPr/>
        </p:nvPicPr>
        <p:blipFill>
          <a:blip r:embed="rId3"/>
          <a:stretch>
            <a:fillRect/>
          </a:stretch>
        </p:blipFill>
        <p:spPr>
          <a:xfrm>
            <a:off x="726442" y="1063378"/>
            <a:ext cx="4230400" cy="3172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Light Detection</a:t>
            </a:r>
            <a:endParaRPr/>
          </a:p>
        </p:txBody>
      </p:sp>
      <p:sp>
        <p:nvSpPr>
          <p:cNvPr id="110" name="Google Shape;110;p24"/>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and State:</a:t>
            </a:r>
          </a:p>
          <a:p>
            <a:pPr marL="285750" lvl="0" indent="-285750" algn="l" rtl="0">
              <a:spcBef>
                <a:spcPts val="0"/>
              </a:spcBef>
              <a:spcAft>
                <a:spcPts val="0"/>
              </a:spcAft>
              <a:buFont typeface="Arial" panose="020B0604020202020204" pitchFamily="34" charset="0"/>
              <a:buChar char="•"/>
            </a:pPr>
            <a:r>
              <a:rPr lang="en-GB" dirty="0"/>
              <a:t>Coordinates: 380, 130</a:t>
            </a:r>
          </a:p>
          <a:p>
            <a:pPr marL="285750" lvl="0" indent="-285750" algn="l" rtl="0">
              <a:spcBef>
                <a:spcPts val="0"/>
              </a:spcBef>
              <a:spcAft>
                <a:spcPts val="0"/>
              </a:spcAft>
              <a:buFont typeface="Arial" panose="020B0604020202020204" pitchFamily="34" charset="0"/>
              <a:buChar char="•"/>
            </a:pPr>
            <a:r>
              <a:rPr lang="en-GB" dirty="0"/>
              <a:t>State: yellow</a:t>
            </a:r>
            <a:endParaRPr dirty="0"/>
          </a:p>
        </p:txBody>
      </p:sp>
      <p:sp>
        <p:nvSpPr>
          <p:cNvPr id="111" name="Google Shape;111;p24"/>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ps2-1-a-3.png</a:t>
            </a:r>
            <a:endParaRPr/>
          </a:p>
        </p:txBody>
      </p:sp>
      <p:pic>
        <p:nvPicPr>
          <p:cNvPr id="2" name="Picture 1">
            <a:extLst>
              <a:ext uri="{FF2B5EF4-FFF2-40B4-BE49-F238E27FC236}">
                <a16:creationId xmlns:a16="http://schemas.microsoft.com/office/drawing/2014/main" id="{24437AE0-F4D6-9F45-A25D-63998EA3FED5}"/>
              </a:ext>
            </a:extLst>
          </p:cNvPr>
          <p:cNvPicPr>
            <a:picLocks noChangeAspect="1"/>
          </p:cNvPicPr>
          <p:nvPr/>
        </p:nvPicPr>
        <p:blipFill>
          <a:blip r:embed="rId3"/>
          <a:stretch>
            <a:fillRect/>
          </a:stretch>
        </p:blipFill>
        <p:spPr>
          <a:xfrm>
            <a:off x="714501" y="1145616"/>
            <a:ext cx="4113222" cy="30849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Light Detection</a:t>
            </a:r>
            <a:endParaRPr/>
          </a:p>
        </p:txBody>
      </p:sp>
      <p:sp>
        <p:nvSpPr>
          <p:cNvPr id="118" name="Google Shape;118;p25"/>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and State:</a:t>
            </a:r>
          </a:p>
          <a:p>
            <a:pPr marL="285750" lvl="0" indent="-285750" algn="l" rtl="0">
              <a:spcBef>
                <a:spcPts val="0"/>
              </a:spcBef>
              <a:spcAft>
                <a:spcPts val="0"/>
              </a:spcAft>
              <a:buFont typeface="Arial" panose="020B0604020202020204" pitchFamily="34" charset="0"/>
              <a:buChar char="•"/>
            </a:pPr>
            <a:r>
              <a:rPr lang="en-GB" dirty="0"/>
              <a:t>Coordinates: 480, 630</a:t>
            </a:r>
          </a:p>
          <a:p>
            <a:pPr marL="285750" lvl="0" indent="-285750" algn="l" rtl="0">
              <a:spcBef>
                <a:spcPts val="0"/>
              </a:spcBef>
              <a:spcAft>
                <a:spcPts val="0"/>
              </a:spcAft>
              <a:buFont typeface="Arial" panose="020B0604020202020204" pitchFamily="34" charset="0"/>
              <a:buChar char="•"/>
            </a:pPr>
            <a:r>
              <a:rPr lang="en-GB" dirty="0"/>
              <a:t>State: red</a:t>
            </a:r>
            <a:endParaRPr dirty="0"/>
          </a:p>
        </p:txBody>
      </p:sp>
      <p:sp>
        <p:nvSpPr>
          <p:cNvPr id="119" name="Google Shape;119;p25"/>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ps2-1-a-4.png</a:t>
            </a:r>
            <a:endParaRPr/>
          </a:p>
        </p:txBody>
      </p:sp>
      <p:pic>
        <p:nvPicPr>
          <p:cNvPr id="2" name="Picture 1">
            <a:extLst>
              <a:ext uri="{FF2B5EF4-FFF2-40B4-BE49-F238E27FC236}">
                <a16:creationId xmlns:a16="http://schemas.microsoft.com/office/drawing/2014/main" id="{E5644607-D3A9-7545-BD1C-41C9AED0D8E8}"/>
              </a:ext>
            </a:extLst>
          </p:cNvPr>
          <p:cNvPicPr>
            <a:picLocks noChangeAspect="1"/>
          </p:cNvPicPr>
          <p:nvPr/>
        </p:nvPicPr>
        <p:blipFill>
          <a:blip r:embed="rId3"/>
          <a:stretch>
            <a:fillRect/>
          </a:stretch>
        </p:blipFill>
        <p:spPr>
          <a:xfrm>
            <a:off x="633450" y="1052598"/>
            <a:ext cx="4413142" cy="3309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Sign Detection - Do Not Enter</a:t>
            </a:r>
            <a:endParaRPr/>
          </a:p>
        </p:txBody>
      </p:sp>
      <p:sp>
        <p:nvSpPr>
          <p:cNvPr id="126" name="Google Shape;126;p26"/>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346, 246</a:t>
            </a:r>
            <a:endParaRPr dirty="0"/>
          </a:p>
        </p:txBody>
      </p:sp>
      <p:sp>
        <p:nvSpPr>
          <p:cNvPr id="127" name="Google Shape;127;p26"/>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ps2-2-a-1.png</a:t>
            </a:r>
            <a:endParaRPr/>
          </a:p>
        </p:txBody>
      </p:sp>
      <p:pic>
        <p:nvPicPr>
          <p:cNvPr id="2" name="Picture 1">
            <a:extLst>
              <a:ext uri="{FF2B5EF4-FFF2-40B4-BE49-F238E27FC236}">
                <a16:creationId xmlns:a16="http://schemas.microsoft.com/office/drawing/2014/main" id="{453EA665-654B-C345-8572-690BC61F2EC4}"/>
              </a:ext>
            </a:extLst>
          </p:cNvPr>
          <p:cNvPicPr>
            <a:picLocks noChangeAspect="1"/>
          </p:cNvPicPr>
          <p:nvPr/>
        </p:nvPicPr>
        <p:blipFill>
          <a:blip r:embed="rId3"/>
          <a:stretch>
            <a:fillRect/>
          </a:stretch>
        </p:blipFill>
        <p:spPr>
          <a:xfrm>
            <a:off x="744114" y="1135490"/>
            <a:ext cx="4192096" cy="31440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Sign Detection - Stop</a:t>
            </a:r>
            <a:endParaRPr/>
          </a:p>
        </p:txBody>
      </p:sp>
      <p:sp>
        <p:nvSpPr>
          <p:cNvPr id="134" name="Google Shape;134;p27"/>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248, 547</a:t>
            </a:r>
            <a:endParaRPr dirty="0"/>
          </a:p>
        </p:txBody>
      </p:sp>
      <p:sp>
        <p:nvSpPr>
          <p:cNvPr id="135" name="Google Shape;135;p27"/>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ps2-2-a-2.png</a:t>
            </a:r>
            <a:endParaRPr/>
          </a:p>
        </p:txBody>
      </p:sp>
      <p:pic>
        <p:nvPicPr>
          <p:cNvPr id="2" name="Picture 1">
            <a:extLst>
              <a:ext uri="{FF2B5EF4-FFF2-40B4-BE49-F238E27FC236}">
                <a16:creationId xmlns:a16="http://schemas.microsoft.com/office/drawing/2014/main" id="{52B7782E-BDCA-2B4D-83C9-95DEE8F20EDD}"/>
              </a:ext>
            </a:extLst>
          </p:cNvPr>
          <p:cNvPicPr>
            <a:picLocks noChangeAspect="1"/>
          </p:cNvPicPr>
          <p:nvPr/>
        </p:nvPicPr>
        <p:blipFill>
          <a:blip r:embed="rId3"/>
          <a:stretch>
            <a:fillRect/>
          </a:stretch>
        </p:blipFill>
        <p:spPr>
          <a:xfrm>
            <a:off x="760016" y="1181581"/>
            <a:ext cx="4005714" cy="30042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Traffic Sign Detection - Construction</a:t>
            </a:r>
            <a:endParaRPr/>
          </a:p>
        </p:txBody>
      </p:sp>
      <p:sp>
        <p:nvSpPr>
          <p:cNvPr id="142" name="Google Shape;142;p28"/>
          <p:cNvSpPr txBox="1"/>
          <p:nvPr/>
        </p:nvSpPr>
        <p:spPr>
          <a:xfrm>
            <a:off x="5219250" y="1101675"/>
            <a:ext cx="3291300" cy="317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t>Coordinates: 396, 254</a:t>
            </a:r>
            <a:endParaRPr dirty="0"/>
          </a:p>
        </p:txBody>
      </p:sp>
      <p:sp>
        <p:nvSpPr>
          <p:cNvPr id="143" name="Google Shape;143;p28"/>
          <p:cNvSpPr txBox="1"/>
          <p:nvPr/>
        </p:nvSpPr>
        <p:spPr>
          <a:xfrm>
            <a:off x="537075" y="4351675"/>
            <a:ext cx="3883500" cy="31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latin typeface="Calibri"/>
                <a:ea typeface="Calibri"/>
                <a:cs typeface="Calibri"/>
                <a:sym typeface="Calibri"/>
              </a:rPr>
              <a:t> </a:t>
            </a:r>
            <a:r>
              <a:rPr lang="en-GB" b="1">
                <a:solidFill>
                  <a:schemeClr val="dk1"/>
                </a:solidFill>
                <a:latin typeface="Calibri"/>
                <a:ea typeface="Calibri"/>
                <a:cs typeface="Calibri"/>
                <a:sym typeface="Calibri"/>
              </a:rPr>
              <a:t>ps2-2-a-3.png</a:t>
            </a:r>
            <a:endParaRPr/>
          </a:p>
        </p:txBody>
      </p:sp>
      <p:pic>
        <p:nvPicPr>
          <p:cNvPr id="2" name="Picture 1">
            <a:extLst>
              <a:ext uri="{FF2B5EF4-FFF2-40B4-BE49-F238E27FC236}">
                <a16:creationId xmlns:a16="http://schemas.microsoft.com/office/drawing/2014/main" id="{88992570-6A8D-6C4D-975C-89556907C7E9}"/>
              </a:ext>
            </a:extLst>
          </p:cNvPr>
          <p:cNvPicPr>
            <a:picLocks noChangeAspect="1"/>
          </p:cNvPicPr>
          <p:nvPr/>
        </p:nvPicPr>
        <p:blipFill>
          <a:blip r:embed="rId3"/>
          <a:stretch>
            <a:fillRect/>
          </a:stretch>
        </p:blipFill>
        <p:spPr>
          <a:xfrm>
            <a:off x="637129" y="1187365"/>
            <a:ext cx="4295011" cy="322125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TotalTime>
  <Words>692</Words>
  <Application>Microsoft Macintosh PowerPoint</Application>
  <PresentationFormat>On-screen Show (16:9)</PresentationFormat>
  <Paragraphs>142</Paragraphs>
  <Slides>22</Slides>
  <Notes>22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22</vt:i4>
      </vt:variant>
    </vt:vector>
  </HeadingPairs>
  <TitlesOfParts>
    <vt:vector size="26" baseType="lpstr">
      <vt:lpstr>Arial</vt:lpstr>
      <vt:lpstr>Calibri</vt:lpstr>
      <vt:lpstr>Simple Light</vt:lpstr>
      <vt:lpstr>Light Gradient</vt:lpstr>
      <vt:lpstr>PowerPoint Presentation</vt:lpstr>
      <vt:lpstr>Computer Vision  (TERM YEAR) Problem Set #2</vt:lpstr>
      <vt:lpstr>Traffic Light Detection</vt:lpstr>
      <vt:lpstr>Traffic Light Detection</vt:lpstr>
      <vt:lpstr>Traffic Light Detection</vt:lpstr>
      <vt:lpstr>Traffic Light Detection</vt:lpstr>
      <vt:lpstr>Traffic Sign Detection - Do Not Enter</vt:lpstr>
      <vt:lpstr>Traffic Sign Detection - Stop</vt:lpstr>
      <vt:lpstr>Traffic Sign Detection - Construction</vt:lpstr>
      <vt:lpstr>Traffic Sign Detection - Warning</vt:lpstr>
      <vt:lpstr>Traffic Sign Detection - Yield</vt:lpstr>
      <vt:lpstr>Multiple sign detection</vt:lpstr>
      <vt:lpstr>Multiple sign detection</vt:lpstr>
      <vt:lpstr>Multiple sign detection with noise</vt:lpstr>
      <vt:lpstr>Multiple sign detection with noise</vt:lpstr>
      <vt:lpstr>Challenge problem - A</vt:lpstr>
      <vt:lpstr>Challenge problem - A</vt:lpstr>
      <vt:lpstr>Challenge problem - A</vt:lpstr>
      <vt:lpstr>Challenge problem - B</vt:lpstr>
      <vt:lpstr>Challenge problem - B</vt:lpstr>
      <vt:lpstr>Challenge problem - B</vt:lpstr>
      <vt:lpstr>Challenge problem -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34</cp:revision>
  <dcterms:modified xsi:type="dcterms:W3CDTF">2020-09-06T06:17:54Z</dcterms:modified>
</cp:coreProperties>
</file>